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 id="2147483724" r:id="rId2"/>
    <p:sldMasterId id="2147483746" r:id="rId3"/>
    <p:sldMasterId id="2147483749" r:id="rId4"/>
  </p:sldMasterIdLst>
  <p:notesMasterIdLst>
    <p:notesMasterId r:id="rId24"/>
  </p:notesMasterIdLst>
  <p:handoutMasterIdLst>
    <p:handoutMasterId r:id="rId25"/>
  </p:handoutMasterIdLst>
  <p:sldIdLst>
    <p:sldId id="294" r:id="rId5"/>
    <p:sldId id="311" r:id="rId6"/>
    <p:sldId id="312" r:id="rId7"/>
    <p:sldId id="313" r:id="rId8"/>
    <p:sldId id="314" r:id="rId9"/>
    <p:sldId id="315" r:id="rId10"/>
    <p:sldId id="317" r:id="rId11"/>
    <p:sldId id="328" r:id="rId12"/>
    <p:sldId id="318" r:id="rId13"/>
    <p:sldId id="319" r:id="rId14"/>
    <p:sldId id="320" r:id="rId15"/>
    <p:sldId id="331" r:id="rId16"/>
    <p:sldId id="333" r:id="rId17"/>
    <p:sldId id="326" r:id="rId18"/>
    <p:sldId id="321" r:id="rId19"/>
    <p:sldId id="322" r:id="rId20"/>
    <p:sldId id="323" r:id="rId21"/>
    <p:sldId id="324" r:id="rId22"/>
    <p:sldId id="325"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578B"/>
    <a:srgbClr val="2774AE"/>
    <a:srgbClr val="DBE7F5"/>
    <a:srgbClr val="FFD100"/>
    <a:srgbClr val="898989"/>
    <a:srgbClr val="58595B"/>
    <a:srgbClr val="D2DDE8"/>
    <a:srgbClr val="2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3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B19DFF-3DA7-494A-B9CA-E379C5E95C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B7B050-3277-594A-8B54-BFCDACD4B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C1B0C7-8C7C-9B4B-A0AE-18A84AC299C3}" type="datetimeFigureOut">
              <a:rPr lang="en-US" smtClean="0"/>
              <a:t>12/28/2020</a:t>
            </a:fld>
            <a:endParaRPr lang="en-US"/>
          </a:p>
        </p:txBody>
      </p:sp>
      <p:sp>
        <p:nvSpPr>
          <p:cNvPr id="4" name="Footer Placeholder 3">
            <a:extLst>
              <a:ext uri="{FF2B5EF4-FFF2-40B4-BE49-F238E27FC236}">
                <a16:creationId xmlns:a16="http://schemas.microsoft.com/office/drawing/2014/main" id="{AB379A36-522B-064D-A598-55FC21A01E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7467B93-28EF-074C-894E-BCFD2841EB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7298D-305E-5C45-8175-7CA456955D79}" type="slidenum">
              <a:rPr lang="en-US" smtClean="0"/>
              <a:t>‹#›</a:t>
            </a:fld>
            <a:endParaRPr lang="en-US"/>
          </a:p>
        </p:txBody>
      </p:sp>
    </p:spTree>
    <p:extLst>
      <p:ext uri="{BB962C8B-B14F-4D97-AF65-F5344CB8AC3E}">
        <p14:creationId xmlns:p14="http://schemas.microsoft.com/office/powerpoint/2010/main" val="3497901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300ED-965C-BB42-AB66-E65F4D773755}" type="datetimeFigureOut">
              <a:rPr lang="en-US" smtClean="0"/>
              <a:t>12/28/2020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8B67B-6986-4C4D-9BFF-F0FAE7240B0F}" type="slidenum">
              <a:rPr lang="en-US" smtClean="0"/>
              <a:t>‹#›</a:t>
            </a:fld>
            <a:endParaRPr lang="en-US"/>
          </a:p>
        </p:txBody>
      </p:sp>
    </p:spTree>
    <p:extLst>
      <p:ext uri="{BB962C8B-B14F-4D97-AF65-F5344CB8AC3E}">
        <p14:creationId xmlns:p14="http://schemas.microsoft.com/office/powerpoint/2010/main" val="177308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B8B67B-6986-4C4D-9BFF-F0FAE7240B0F}" type="slidenum">
              <a:rPr lang="en-US" smtClean="0"/>
              <a:t>1</a:t>
            </a:fld>
            <a:endParaRPr lang="en-US"/>
          </a:p>
        </p:txBody>
      </p:sp>
    </p:spTree>
    <p:extLst>
      <p:ext uri="{BB962C8B-B14F-4D97-AF65-F5344CB8AC3E}">
        <p14:creationId xmlns:p14="http://schemas.microsoft.com/office/powerpoint/2010/main" val="111861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Secure how? Stack bounds checks, checking that all pointer dereference belong to the function and are not from anywhere in the device’s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Include objectives and approach detail including brief references to other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94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B8B67B-6986-4C4D-9BFF-F0FAE7240B0F}" type="slidenum">
              <a:rPr lang="en-US" smtClean="0"/>
              <a:t>7</a:t>
            </a:fld>
            <a:endParaRPr lang="en-US"/>
          </a:p>
        </p:txBody>
      </p:sp>
    </p:spTree>
    <p:extLst>
      <p:ext uri="{BB962C8B-B14F-4D97-AF65-F5344CB8AC3E}">
        <p14:creationId xmlns:p14="http://schemas.microsoft.com/office/powerpoint/2010/main" val="77036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still photo of final implementation (Arduino to adapter to </a:t>
            </a:r>
            <a:r>
              <a:rPr lang="en-US" err="1"/>
              <a:t>jtag</a:t>
            </a:r>
            <a:r>
              <a:rPr lang="en-US"/>
              <a:t> and wires)</a:t>
            </a:r>
          </a:p>
          <a:p>
            <a:endParaRPr lang="en-US"/>
          </a:p>
          <a:p>
            <a:r>
              <a:rPr lang="en-US"/>
              <a:t>Note demo video link but also link will be submitted via the Google form</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01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Results of implementation. This slide should show, what did we accomplish?</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44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Results of implementation. This slide should show, what did we accomplish?</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12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Note demo video link but also link will be submitted via the Google form</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35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Table for comparing timing of WASM3/WAMR/Zephyr implementations</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5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future iterations of this project we would expand on work by enabling and implementing WAMR’s AOT functionality.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7B8B67B-6986-4C4D-9BFF-F0FAE7240B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39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userDrawn="1"/>
        </p:nvSpPr>
        <p:spPr>
          <a:xfrm>
            <a:off x="640080" y="301752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userDrawn="1"/>
        </p:nvSpPr>
        <p:spPr>
          <a:xfrm>
            <a:off x="640080" y="182880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4480560"/>
            <a:ext cx="1188720"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4663440"/>
            <a:ext cx="1624612"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1645920"/>
            <a:ext cx="3383280" cy="9144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442002"/>
            <a:ext cx="5759450" cy="370101"/>
          </a:xfrm>
          <a:prstGeom prst="rect">
            <a:avLst/>
          </a:prstGeom>
        </p:spPr>
        <p:txBody>
          <a:bodyPr/>
          <a:lstStyle>
            <a:lvl1pPr marL="0" indent="0">
              <a:buNone/>
              <a:defRPr sz="1000"/>
            </a:lvl1pPr>
          </a:lstStyle>
          <a:p>
            <a:r>
              <a:rPr lang="en-US"/>
              <a:t>Click the icon to insert the </a:t>
            </a:r>
            <a:r>
              <a:rPr lang="en-US" err="1"/>
              <a:t>Uxd-Wht</a:t>
            </a:r>
            <a:r>
              <a:rPr lang="en-US"/>
              <a:t> or Unboxed-</a:t>
            </a:r>
            <a:r>
              <a:rPr lang="en-US" err="1"/>
              <a:t>WhiteType</a:t>
            </a:r>
            <a:r>
              <a:rPr lang="en-US"/>
              <a:t>, </a:t>
            </a:r>
            <a:r>
              <a:rPr lang="en-US" err="1"/>
              <a:t>svg</a:t>
            </a:r>
            <a:r>
              <a:rPr lang="en-US"/>
              <a:t> or </a:t>
            </a:r>
            <a:r>
              <a:rPr lang="en-US" err="1"/>
              <a:t>png</a:t>
            </a:r>
            <a:r>
              <a:rPr lang="en-US"/>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3239110"/>
            <a:ext cx="5867974" cy="34341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1. GUIDES – To make sure guides are visible, inside the View ribbon, click the Guides checkbox. Then click the icon inside the picture frame to add your logo.</a:t>
            </a:r>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3642860"/>
            <a:ext cx="5468728" cy="364668"/>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2. QUALITY – For the sharpest image, we recommend selecting your logo from the </a:t>
            </a:r>
            <a:r>
              <a:rPr lang="en-US" err="1"/>
              <a:t>svg</a:t>
            </a:r>
            <a:r>
              <a:rPr lang="en-US"/>
              <a:t> folder. Insert the </a:t>
            </a:r>
            <a:r>
              <a:rPr lang="en-US" err="1"/>
              <a:t>Uxd-Wht</a:t>
            </a:r>
            <a:r>
              <a:rPr lang="en-US"/>
              <a:t> or Unboxed-</a:t>
            </a:r>
            <a:r>
              <a:rPr lang="en-US" err="1"/>
              <a:t>WhiteType</a:t>
            </a:r>
            <a:r>
              <a:rPr lang="en-US"/>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4050407"/>
            <a:ext cx="5468728" cy="735906"/>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4842153"/>
            <a:ext cx="5468728" cy="228205"/>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1892807"/>
            <a:ext cx="7772400" cy="1106424"/>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a:t>Presentation Opener</a:t>
            </a:r>
          </a:p>
          <a:p>
            <a:pPr lvl="0"/>
            <a:r>
              <a:rPr lang="en-US"/>
              <a:t>Title Goes Here</a:t>
            </a:r>
          </a:p>
        </p:txBody>
      </p:sp>
    </p:spTree>
    <p:extLst>
      <p:ext uri="{BB962C8B-B14F-4D97-AF65-F5344CB8AC3E}">
        <p14:creationId xmlns:p14="http://schemas.microsoft.com/office/powerpoint/2010/main" val="3577556916"/>
      </p:ext>
    </p:extLst>
  </p:cSld>
  <p:clrMapOvr>
    <a:masterClrMapping/>
  </p:clrMapOvr>
  <p:extLst>
    <p:ext uri="{DCECCB84-F9BA-43D5-87BE-67443E8EF086}">
      <p15:sldGuideLst xmlns:p15="http://schemas.microsoft.com/office/powerpoint/2012/main">
        <p15:guide id="1" orient="horz" pos="444" userDrawn="1">
          <p15:clr>
            <a:srgbClr val="FBAE40"/>
          </p15:clr>
        </p15:guide>
        <p15:guide id="2" orient="horz" pos="276" userDrawn="1">
          <p15:clr>
            <a:srgbClr val="FBAE40"/>
          </p15:clr>
        </p15:guide>
        <p15:guide id="3" pos="4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381643"/>
          </a:xfrm>
        </p:spPr>
        <p:txBody>
          <a:bodyPr/>
          <a:lstStyle/>
          <a:p>
            <a:pPr algn="r"/>
            <a:r>
              <a:rPr lang="en-US"/>
              <a:t>UCLA | Fall 2020</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182880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46304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right</a:t>
            </a:r>
          </a:p>
        </p:txBody>
      </p:sp>
    </p:spTree>
    <p:extLst>
      <p:ext uri="{BB962C8B-B14F-4D97-AF65-F5344CB8AC3E}">
        <p14:creationId xmlns:p14="http://schemas.microsoft.com/office/powerpoint/2010/main" val="384288128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6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2" y="146685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0" y="356997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0952870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58"/>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w/three images</a:t>
            </a:r>
          </a:p>
        </p:txBody>
      </p:sp>
    </p:spTree>
    <p:extLst>
      <p:ext uri="{BB962C8B-B14F-4D97-AF65-F5344CB8AC3E}">
        <p14:creationId xmlns:p14="http://schemas.microsoft.com/office/powerpoint/2010/main" val="4033689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381643"/>
          </a:xfrm>
        </p:spPr>
        <p:txBody>
          <a:bodyPr/>
          <a:lstStyle/>
          <a:p>
            <a:pPr algn="r"/>
            <a:r>
              <a:rPr lang="en-US"/>
              <a:t>UCLA | Fall 2020</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93192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463040"/>
            <a:ext cx="7772400" cy="2423160"/>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a:t>Header w/wide image</a:t>
            </a:r>
          </a:p>
        </p:txBody>
      </p:sp>
    </p:spTree>
    <p:extLst>
      <p:ext uri="{BB962C8B-B14F-4D97-AF65-F5344CB8AC3E}">
        <p14:creationId xmlns:p14="http://schemas.microsoft.com/office/powerpoint/2010/main" val="147908679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381643"/>
          </a:xfrm>
        </p:spPr>
        <p:txBody>
          <a:bodyPr/>
          <a:lstStyle/>
          <a:p>
            <a:pPr algn="r"/>
            <a:r>
              <a:rPr lang="en-US"/>
              <a:t>UCLA | Fall 2020</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463040"/>
            <a:ext cx="548640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w/video</a:t>
            </a:r>
          </a:p>
        </p:txBody>
      </p:sp>
    </p:spTree>
    <p:extLst>
      <p:ext uri="{BB962C8B-B14F-4D97-AF65-F5344CB8AC3E}">
        <p14:creationId xmlns:p14="http://schemas.microsoft.com/office/powerpoint/2010/main" val="262114583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381643"/>
          </a:xfrm>
        </p:spPr>
        <p:txBody>
          <a:bodyPr/>
          <a:lstStyle/>
          <a:p>
            <a:pPr algn="r"/>
            <a:r>
              <a:rPr lang="en-US"/>
              <a:t>UCLA | Fall 2020</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828799"/>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463040"/>
            <a:ext cx="2743200"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463040"/>
            <a:ext cx="5029200" cy="283464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w/copy and video</a:t>
            </a:r>
          </a:p>
        </p:txBody>
      </p:sp>
    </p:spTree>
    <p:extLst>
      <p:ext uri="{BB962C8B-B14F-4D97-AF65-F5344CB8AC3E}">
        <p14:creationId xmlns:p14="http://schemas.microsoft.com/office/powerpoint/2010/main" val="42146855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6364224" y="4748141"/>
            <a:ext cx="2057400" cy="381643"/>
          </a:xfrm>
          <a:prstGeom prst="rect">
            <a:avLst/>
          </a:prstGeom>
        </p:spPr>
        <p:txBody>
          <a:bodyPr/>
          <a:lstStyle/>
          <a:p>
            <a:pPr algn="r"/>
            <a:r>
              <a:rPr lang="en-US"/>
              <a:t>UCLA | Fall 2020</a:t>
            </a:r>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4764024"/>
            <a:ext cx="457200" cy="365760"/>
          </a:xfrm>
          <a:prstGeom prst="rect">
            <a:avLst/>
          </a:prstGeom>
        </p:spPr>
        <p:txBody>
          <a:bodyPr wrap="square" anchor="t" anchorCtr="0"/>
          <a:lstStyle/>
          <a:p>
            <a:fld id="{B6238B5B-F19C-E947-A0BC-87BD7983F871}" type="slidenum">
              <a:rPr lang="en-US" smtClean="0"/>
              <a:pPr/>
              <a:t>‹#›</a:t>
            </a:fld>
            <a:endParaRPr lang="en-US"/>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1371600"/>
            <a:ext cx="6400800" cy="1665071"/>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1491540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userDrawn="1"/>
        </p:nvSpPr>
        <p:spPr>
          <a:xfrm>
            <a:off x="640080" y="301752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userDrawn="1"/>
        </p:nvSpPr>
        <p:spPr>
          <a:xfrm>
            <a:off x="640080" y="182880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4480560"/>
            <a:ext cx="1188720"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4663440"/>
            <a:ext cx="1624612"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1645920"/>
            <a:ext cx="3383280" cy="9144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442002"/>
            <a:ext cx="5759450" cy="370101"/>
          </a:xfrm>
          <a:prstGeom prst="rect">
            <a:avLst/>
          </a:prstGeom>
        </p:spPr>
        <p:txBody>
          <a:bodyPr/>
          <a:lstStyle>
            <a:lvl1pPr marL="0" indent="0">
              <a:buNone/>
              <a:defRPr sz="1000"/>
            </a:lvl1pPr>
          </a:lstStyle>
          <a:p>
            <a:r>
              <a:rPr lang="en-US"/>
              <a:t>Click the icon to insert the </a:t>
            </a:r>
            <a:r>
              <a:rPr lang="en-US" err="1"/>
              <a:t>Uxd-Wht</a:t>
            </a:r>
            <a:r>
              <a:rPr lang="en-US"/>
              <a:t> or Unboxed-</a:t>
            </a:r>
            <a:r>
              <a:rPr lang="en-US" err="1"/>
              <a:t>WhiteType</a:t>
            </a:r>
            <a:r>
              <a:rPr lang="en-US"/>
              <a:t>, </a:t>
            </a:r>
            <a:r>
              <a:rPr lang="en-US" err="1"/>
              <a:t>svg</a:t>
            </a:r>
            <a:r>
              <a:rPr lang="en-US"/>
              <a:t> or </a:t>
            </a:r>
            <a:r>
              <a:rPr lang="en-US" err="1"/>
              <a:t>png</a:t>
            </a:r>
            <a:r>
              <a:rPr lang="en-US"/>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3239110"/>
            <a:ext cx="5867974" cy="34341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1. GUIDES – To make sure guides are visible, inside the View ribbon, click the Guides checkbox. Then click the icon inside the picture frame to add your logo.</a:t>
            </a:r>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3642860"/>
            <a:ext cx="5468728" cy="364668"/>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2. QUALITY – For the sharpest image, we recommend selecting your logo from the </a:t>
            </a:r>
            <a:r>
              <a:rPr lang="en-US" err="1"/>
              <a:t>svg</a:t>
            </a:r>
            <a:r>
              <a:rPr lang="en-US"/>
              <a:t> folder. Insert the </a:t>
            </a:r>
            <a:r>
              <a:rPr lang="en-US" err="1"/>
              <a:t>Uxd-Wht</a:t>
            </a:r>
            <a:r>
              <a:rPr lang="en-US"/>
              <a:t> or Unboxed-</a:t>
            </a:r>
            <a:r>
              <a:rPr lang="en-US" err="1"/>
              <a:t>WhiteType</a:t>
            </a:r>
            <a:r>
              <a:rPr lang="en-US"/>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4050407"/>
            <a:ext cx="5468728" cy="735906"/>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4842153"/>
            <a:ext cx="5468728" cy="228205"/>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1892807"/>
            <a:ext cx="7772400" cy="1106424"/>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a:t>Presentation Opener</a:t>
            </a:r>
          </a:p>
          <a:p>
            <a:pPr lvl="0"/>
            <a:r>
              <a:rPr lang="en-US"/>
              <a:t>Title Goes Here</a:t>
            </a:r>
          </a:p>
        </p:txBody>
      </p:sp>
    </p:spTree>
    <p:extLst>
      <p:ext uri="{BB962C8B-B14F-4D97-AF65-F5344CB8AC3E}">
        <p14:creationId xmlns:p14="http://schemas.microsoft.com/office/powerpoint/2010/main" val="339483905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2651760"/>
            <a:ext cx="7772400" cy="222818"/>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6294845" y="4754879"/>
            <a:ext cx="2117634" cy="381643"/>
          </a:xfrm>
          <a:prstGeom prst="rect">
            <a:avLst/>
          </a:prstGeom>
        </p:spPr>
        <p:txBody>
          <a:bodyPr/>
          <a:lstStyle/>
          <a:p>
            <a:pPr algn="r"/>
            <a:r>
              <a:rPr lang="en-US"/>
              <a:t>UCLA | Fall 2020</a:t>
            </a:r>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
        <p:nvSpPr>
          <p:cNvPr id="9" name="Text Placeholder 12">
            <a:extLst>
              <a:ext uri="{FF2B5EF4-FFF2-40B4-BE49-F238E27FC236}">
                <a16:creationId xmlns:a16="http://schemas.microsoft.com/office/drawing/2014/main" id="{B16DE54F-C0C3-4081-80EE-DA1CE033479C}"/>
              </a:ext>
            </a:extLst>
          </p:cNvPr>
          <p:cNvSpPr>
            <a:spLocks noGrp="1"/>
          </p:cNvSpPr>
          <p:nvPr>
            <p:ph type="body" sz="quarter" idx="32" hasCustomPrompt="1"/>
          </p:nvPr>
        </p:nvSpPr>
        <p:spPr>
          <a:xfrm>
            <a:off x="640079" y="1947421"/>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a:t>Section Header Here*</a:t>
            </a:r>
          </a:p>
        </p:txBody>
      </p:sp>
    </p:spTree>
    <p:extLst>
      <p:ext uri="{BB962C8B-B14F-4D97-AF65-F5344CB8AC3E}">
        <p14:creationId xmlns:p14="http://schemas.microsoft.com/office/powerpoint/2010/main" val="310265220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6303990" y="4761857"/>
            <a:ext cx="2117634" cy="381643"/>
          </a:xfrm>
          <a:prstGeom prst="rect">
            <a:avLst/>
          </a:prstGeom>
        </p:spPr>
        <p:txBody>
          <a:bodyPr/>
          <a:lstStyle/>
          <a:p>
            <a:pPr algn="r"/>
            <a:r>
              <a:rPr lang="en-US"/>
              <a:t>UCLA | Fall 2020</a:t>
            </a:r>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1408176"/>
            <a:ext cx="6400800" cy="1665071"/>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160866169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2651760"/>
            <a:ext cx="7772400" cy="222818"/>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6294845" y="4754879"/>
            <a:ext cx="2117634" cy="381643"/>
          </a:xfrm>
          <a:prstGeom prst="rect">
            <a:avLst/>
          </a:prstGeom>
        </p:spPr>
        <p:txBody>
          <a:bodyPr/>
          <a:lstStyle/>
          <a:p>
            <a:pPr algn="r"/>
            <a:r>
              <a:rPr lang="en-US"/>
              <a:t>UCLA | Fall 2020</a:t>
            </a:r>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Tree>
    <p:extLst>
      <p:ext uri="{BB962C8B-B14F-4D97-AF65-F5344CB8AC3E}">
        <p14:creationId xmlns:p14="http://schemas.microsoft.com/office/powerpoint/2010/main" val="6098214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6294846" y="4754880"/>
            <a:ext cx="2117634" cy="381643"/>
          </a:xfrm>
          <a:prstGeom prst="rect">
            <a:avLst/>
          </a:prstGeom>
        </p:spPr>
        <p:txBody>
          <a:bodyPr/>
          <a:lstStyle>
            <a:lvl1pPr algn="r">
              <a:defRPr/>
            </a:lvl1pPr>
          </a:lstStyle>
          <a:p>
            <a:pPr algn="r"/>
            <a:r>
              <a:rPr lang="en-US"/>
              <a:t>UCLA | Fall 2020</a:t>
            </a:r>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4754880"/>
            <a:ext cx="457200" cy="365760"/>
          </a:xfrm>
          <a:prstGeom prst="rect">
            <a:avLst/>
          </a:prstGeom>
        </p:spPr>
        <p:txBody>
          <a:bodyPr/>
          <a:lstStyle/>
          <a:p>
            <a:fld id="{BD59DAAA-0634-FC41-A826-8BC222AF9A3E}" type="slidenum">
              <a:rPr lang="en-US" smtClean="0"/>
              <a:pPr/>
              <a:t>‹#›</a:t>
            </a:fld>
            <a:endParaRPr lang="en-US"/>
          </a:p>
        </p:txBody>
      </p:sp>
    </p:spTree>
    <p:extLst>
      <p:ext uri="{BB962C8B-B14F-4D97-AF65-F5344CB8AC3E}">
        <p14:creationId xmlns:p14="http://schemas.microsoft.com/office/powerpoint/2010/main" val="74063172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6303990" y="4761857"/>
            <a:ext cx="2117634" cy="381643"/>
          </a:xfrm>
          <a:prstGeom prst="rect">
            <a:avLst/>
          </a:prstGeom>
        </p:spPr>
        <p:txBody>
          <a:bodyPr/>
          <a:lstStyle/>
          <a:p>
            <a:pPr algn="r"/>
            <a:r>
              <a:rPr lang="en-US"/>
              <a:t>UCLA | Fall 2020</a:t>
            </a:r>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1408176"/>
            <a:ext cx="6400800" cy="1665071"/>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33783971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6294846" y="4754880"/>
            <a:ext cx="2117634" cy="381643"/>
          </a:xfrm>
          <a:prstGeom prst="rect">
            <a:avLst/>
          </a:prstGeom>
        </p:spPr>
        <p:txBody>
          <a:bodyPr/>
          <a:lstStyle/>
          <a:p>
            <a:pPr algn="r"/>
            <a:r>
              <a:rPr lang="en-US"/>
              <a:t>UCLA | Fall 2020</a:t>
            </a:r>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4754880"/>
            <a:ext cx="457200" cy="365760"/>
          </a:xfrm>
          <a:prstGeom prst="rect">
            <a:avLst/>
          </a:prstGeom>
        </p:spPr>
        <p:txBody>
          <a:bodyPr/>
          <a:lstStyle/>
          <a:p>
            <a:fld id="{BD59DAAA-0634-FC41-A826-8BC222AF9A3E}" type="slidenum">
              <a:rPr lang="en-US" smtClean="0"/>
              <a:pPr/>
              <a:t>‹#›</a:t>
            </a:fld>
            <a:endParaRPr lang="en-US"/>
          </a:p>
        </p:txBody>
      </p:sp>
    </p:spTree>
    <p:extLst>
      <p:ext uri="{BB962C8B-B14F-4D97-AF65-F5344CB8AC3E}">
        <p14:creationId xmlns:p14="http://schemas.microsoft.com/office/powerpoint/2010/main" val="21522596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pPr algn="r"/>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a:t>Header w/copy</a:t>
            </a:r>
          </a:p>
        </p:txBody>
      </p:sp>
    </p:spTree>
    <p:extLst>
      <p:ext uri="{BB962C8B-B14F-4D97-AF65-F5344CB8AC3E}">
        <p14:creationId xmlns:p14="http://schemas.microsoft.com/office/powerpoint/2010/main" val="29821649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1"/>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2560320"/>
            <a:ext cx="6858000" cy="388889"/>
          </a:xfrm>
        </p:spPr>
        <p:txBody>
          <a:bodyPr lIns="365760">
            <a:spAutoFit/>
          </a:bodyPr>
          <a:lstStyle>
            <a:lvl1pPr>
              <a:defRPr/>
            </a:lvl1pPr>
          </a:lstStyle>
          <a:p>
            <a:pPr lvl="0"/>
            <a:r>
              <a:rPr lang="en-US"/>
              <a:t>Most bulleted slides should have no more than 5 bullets with only about 5-6 words per bullet.</a:t>
            </a:r>
          </a:p>
        </p:txBody>
      </p:sp>
    </p:spTree>
    <p:extLst>
      <p:ext uri="{BB962C8B-B14F-4D97-AF65-F5344CB8AC3E}">
        <p14:creationId xmlns:p14="http://schemas.microsoft.com/office/powerpoint/2010/main" val="23392583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463040"/>
            <a:ext cx="3383280" cy="219456"/>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a:t>Header w/two columns</a:t>
            </a:r>
          </a:p>
        </p:txBody>
      </p:sp>
    </p:spTree>
    <p:extLst>
      <p:ext uri="{BB962C8B-B14F-4D97-AF65-F5344CB8AC3E}">
        <p14:creationId xmlns:p14="http://schemas.microsoft.com/office/powerpoint/2010/main" val="316582681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504754"/>
          </a:xfrm>
        </p:spPr>
        <p:txBody>
          <a:bodyPr/>
          <a:lstStyle/>
          <a:p>
            <a:pPr algn="r"/>
            <a:r>
              <a:rPr lang="en-US"/>
              <a:t>UCLA | Fall 2020</a:t>
            </a:r>
          </a:p>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463040"/>
            <a:ext cx="6400800" cy="310896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8" y="146304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23586406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6364224" y="4742366"/>
            <a:ext cx="2057400" cy="381643"/>
          </a:xfrm>
        </p:spPr>
        <p:txBody>
          <a:bodyPr/>
          <a:lstStyle/>
          <a:p>
            <a:pPr algn="r"/>
            <a:r>
              <a:rPr lang="en-US"/>
              <a:t>UCLA | Fall 2020</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828800"/>
            <a:ext cx="3840478" cy="1205209"/>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463040"/>
            <a:ext cx="3840479"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left</a:t>
            </a:r>
          </a:p>
        </p:txBody>
      </p:sp>
    </p:spTree>
    <p:extLst>
      <p:ext uri="{BB962C8B-B14F-4D97-AF65-F5344CB8AC3E}">
        <p14:creationId xmlns:p14="http://schemas.microsoft.com/office/powerpoint/2010/main" val="333340117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sv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userDrawn="1"/>
        </p:nvSpPr>
        <p:spPr>
          <a:xfrm>
            <a:off x="365760" y="4764024"/>
            <a:ext cx="356616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err="1"/>
              <a:t>WebAssembly</a:t>
            </a:r>
            <a:r>
              <a:rPr lang="en-US"/>
              <a:t> for </a:t>
            </a:r>
            <a:r>
              <a:rPr lang="en-US" err="1"/>
              <a:t>Mbed</a:t>
            </a:r>
            <a:endParaRPr lang="en-US" b="0" i="0">
              <a:solidFill>
                <a:srgbClr val="898989"/>
              </a:solidFill>
              <a:latin typeface="Helvetica Regular" pitchFamily="2" charset="0"/>
            </a:endParaRPr>
          </a:p>
        </p:txBody>
      </p:sp>
      <p:pic>
        <p:nvPicPr>
          <p:cNvPr id="16" name="Logo">
            <a:extLst>
              <a:ext uri="{FF2B5EF4-FFF2-40B4-BE49-F238E27FC236}">
                <a16:creationId xmlns:a16="http://schemas.microsoft.com/office/drawing/2014/main" id="{0FCED579-A029-5C4C-9E1F-AE7C4BC1CA7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65760" y="175759"/>
            <a:ext cx="423229" cy="136525"/>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4754880"/>
            <a:ext cx="457200" cy="365760"/>
          </a:xfrm>
          <a:prstGeom prst="rect">
            <a:avLst/>
          </a:prstGeom>
        </p:spPr>
        <p:txBody>
          <a:bodyPr vert="horz" wrap="none" lIns="0" tIns="0" rIns="0" bIns="256032" rtlCol="0" anchor="t" anchorCtr="0">
            <a:noAutofit/>
          </a:bodyPr>
          <a:lstStyle>
            <a:lvl1pPr algn="r">
              <a:defRPr sz="800">
                <a:solidFill>
                  <a:schemeClr val="bg1"/>
                </a:solidFill>
              </a:defRPr>
            </a:lvl1pPr>
          </a:lstStyle>
          <a:p>
            <a:fld id="{8A4D65D6-0FE8-A44D-976B-79BD54D4007E}"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6362700" y="4743375"/>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pPr algn="r"/>
            <a:r>
              <a:rPr lang="en-US"/>
              <a:t>UCLA | Fall 2020</a:t>
            </a:r>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1874520"/>
            <a:ext cx="7780020" cy="557784"/>
          </a:xfrm>
          <a:prstGeom prst="rect">
            <a:avLst/>
          </a:prstGeom>
        </p:spPr>
        <p:txBody>
          <a:bodyPr vert="horz" wrap="square" lIns="0" tIns="0" rIns="0" bIns="0" rtlCol="0" anchor="b" anchorCtr="0">
            <a:spAutoFit/>
          </a:bodyPr>
          <a:lstStyle/>
          <a:p>
            <a:r>
              <a:rPr lang="en-US"/>
              <a:t>Click to edit Master title style</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2651760"/>
            <a:ext cx="7772400" cy="126810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590430"/>
      </p:ext>
    </p:extLst>
  </p:cSld>
  <p:clrMap bg1="lt1" tx1="dk1" bg2="lt2" tx2="dk2" accent1="accent1" accent2="accent2" accent3="accent3" accent4="accent4" accent5="accent5" accent6="accent6" hlink="hlink" folHlink="folHlink"/>
  <p:sldLayoutIdLst>
    <p:sldLayoutId id="2147483745" r:id="rId1"/>
    <p:sldLayoutId id="2147483744" r:id="rId2"/>
    <p:sldLayoutId id="2147483723" r:id="rId3"/>
    <p:sldLayoutId id="2147483743" r:id="rId4"/>
  </p:sldLayoutIdLst>
  <p:hf hdr="0" ftr="0"/>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103074"/>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640080"/>
            <a:ext cx="7772400" cy="393192"/>
          </a:xfrm>
          <a:prstGeom prst="rect">
            <a:avLst/>
          </a:prstGeom>
        </p:spPr>
        <p:txBody>
          <a:bodyPr vert="horz" wrap="square" lIns="0" tIns="0" rIns="0" bIns="0" rtlCol="0" anchor="b" anchorCtr="0">
            <a:spAutoFit/>
          </a:bodyPr>
          <a:lstStyle/>
          <a:p>
            <a:r>
              <a:rPr lang="en-US" err="1"/>
              <a:t>WebAssembly</a:t>
            </a:r>
            <a:r>
              <a:rPr lang="en-US"/>
              <a:t> for Arduino/</a:t>
            </a:r>
            <a:r>
              <a:rPr lang="en-US" err="1"/>
              <a:t>Mbed</a:t>
            </a:r>
            <a:endParaRPr lang="en-US"/>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6364224" y="4742366"/>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pPr algn="r"/>
            <a:r>
              <a:rPr lang="en-US"/>
              <a:t>UCLA | Fall 2020</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4754880"/>
            <a:ext cx="457200" cy="36576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a:p>
        </p:txBody>
      </p:sp>
      <p:sp>
        <p:nvSpPr>
          <p:cNvPr id="2" name="Rectangle 1">
            <a:extLst>
              <a:ext uri="{FF2B5EF4-FFF2-40B4-BE49-F238E27FC236}">
                <a16:creationId xmlns:a16="http://schemas.microsoft.com/office/drawing/2014/main" id="{3F4D58D5-A817-8C46-AB00-9E4F26EA159C}"/>
              </a:ext>
            </a:extLst>
          </p:cNvPr>
          <p:cNvSpPr/>
          <p:nvPr userDrawn="1"/>
        </p:nvSpPr>
        <p:spPr>
          <a:xfrm>
            <a:off x="0" y="0"/>
            <a:ext cx="9144000" cy="4572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ogo">
            <a:extLst>
              <a:ext uri="{FF2B5EF4-FFF2-40B4-BE49-F238E27FC236}">
                <a16:creationId xmlns:a16="http://schemas.microsoft.com/office/drawing/2014/main" id="{6E1D559F-4EF1-6E45-B5D7-15C84F808AA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65760" y="175759"/>
            <a:ext cx="423229" cy="136525"/>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userDrawn="1"/>
        </p:nvSpPr>
        <p:spPr>
          <a:xfrm>
            <a:off x="365760" y="4762024"/>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err="1"/>
              <a:t>WebAssembly</a:t>
            </a:r>
            <a:r>
              <a:rPr lang="en-US"/>
              <a:t> for </a:t>
            </a:r>
            <a:r>
              <a:rPr lang="en-US" err="1"/>
              <a:t>Mbed</a:t>
            </a:r>
            <a:endParaRPr lang="en-US"/>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463040"/>
            <a:ext cx="7315200" cy="11757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99185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41" r:id="rId10"/>
    <p:sldLayoutId id="2147483738"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userDrawn="1"/>
        </p:nvSpPr>
        <p:spPr>
          <a:xfrm>
            <a:off x="0" y="0"/>
            <a:ext cx="9144000"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4" name="gradient">
            <a:extLst>
              <a:ext uri="{FF2B5EF4-FFF2-40B4-BE49-F238E27FC236}">
                <a16:creationId xmlns:a16="http://schemas.microsoft.com/office/drawing/2014/main" id="{7C5494A1-EAF6-FE40-8442-13FDACD4A804}"/>
              </a:ext>
            </a:extLst>
          </p:cNvPr>
          <p:cNvSpPr/>
          <p:nvPr userDrawn="1"/>
        </p:nvSpPr>
        <p:spPr>
          <a:xfrm>
            <a:off x="0" y="0"/>
            <a:ext cx="9144000" cy="5148072"/>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userDrawn="1"/>
        </p:nvSpPr>
        <p:spPr>
          <a:xfrm>
            <a:off x="365760" y="4764024"/>
            <a:ext cx="356616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err="1"/>
              <a:t>WebAssembly</a:t>
            </a:r>
            <a:r>
              <a:rPr lang="en-US"/>
              <a:t> for Mbed</a:t>
            </a:r>
          </a:p>
        </p:txBody>
      </p:sp>
      <p:pic>
        <p:nvPicPr>
          <p:cNvPr id="18" name="Logo">
            <a:extLst>
              <a:ext uri="{FF2B5EF4-FFF2-40B4-BE49-F238E27FC236}">
                <a16:creationId xmlns:a16="http://schemas.microsoft.com/office/drawing/2014/main" id="{A818A722-854C-4B41-BBFB-C5D9429A16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5760" y="175759"/>
            <a:ext cx="423229" cy="136525"/>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4754880"/>
            <a:ext cx="457200" cy="36576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6355080" y="4773881"/>
            <a:ext cx="2057400" cy="504754"/>
          </a:xfrm>
          <a:prstGeom prst="rect">
            <a:avLst/>
          </a:prstGeom>
        </p:spPr>
        <p:txBody>
          <a:bodyPr vert="horz" lIns="0" tIns="0" rIns="0" bIns="256032" rtlCol="0" anchor="t" anchorCtr="0">
            <a:spAutoFit/>
          </a:bodyPr>
          <a:lstStyle>
            <a:lvl1pPr algn="l">
              <a:defRPr sz="800">
                <a:solidFill>
                  <a:schemeClr val="bg1"/>
                </a:solidFill>
              </a:defRPr>
            </a:lvl1pPr>
          </a:lstStyle>
          <a:p>
            <a:pPr algn="r"/>
            <a:r>
              <a:rPr lang="en-US"/>
              <a:t>UCLA | Fall 2020</a:t>
            </a:r>
          </a:p>
          <a:p>
            <a:endParaRPr lang="en-US"/>
          </a:p>
        </p:txBody>
      </p:sp>
    </p:spTree>
    <p:extLst>
      <p:ext uri="{BB962C8B-B14F-4D97-AF65-F5344CB8AC3E}">
        <p14:creationId xmlns:p14="http://schemas.microsoft.com/office/powerpoint/2010/main" val="3275588001"/>
      </p:ext>
    </p:extLst>
  </p:cSld>
  <p:clrMap bg1="lt1" tx1="dk1" bg2="lt2" tx2="dk2" accent1="accent1" accent2="accent2" accent3="accent3" accent4="accent4" accent5="accent5" accent6="accent6" hlink="hlink" folHlink="folHlink"/>
  <p:sldLayoutIdLst>
    <p:sldLayoutId id="2147483748"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userDrawn="1"/>
        </p:nvSpPr>
        <p:spPr>
          <a:xfrm>
            <a:off x="365760" y="4764024"/>
            <a:ext cx="356616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err="1"/>
              <a:t>WebAssembly</a:t>
            </a:r>
            <a:r>
              <a:rPr lang="en-US"/>
              <a:t> for Mbed</a:t>
            </a:r>
          </a:p>
        </p:txBody>
      </p:sp>
      <p:pic>
        <p:nvPicPr>
          <p:cNvPr id="16" name="Logo">
            <a:extLst>
              <a:ext uri="{FF2B5EF4-FFF2-40B4-BE49-F238E27FC236}">
                <a16:creationId xmlns:a16="http://schemas.microsoft.com/office/drawing/2014/main" id="{0FCED579-A029-5C4C-9E1F-AE7C4BC1CA7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65760" y="175759"/>
            <a:ext cx="423229" cy="136525"/>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4754880"/>
            <a:ext cx="457200" cy="365760"/>
          </a:xfrm>
          <a:prstGeom prst="rect">
            <a:avLst/>
          </a:prstGeom>
        </p:spPr>
        <p:txBody>
          <a:bodyPr vert="horz" wrap="none" lIns="0" tIns="0" rIns="0" bIns="256032" rtlCol="0" anchor="t" anchorCtr="0">
            <a:noAutofit/>
          </a:bodyPr>
          <a:lstStyle>
            <a:lvl1pPr algn="r">
              <a:defRPr sz="800">
                <a:solidFill>
                  <a:schemeClr val="bg1"/>
                </a:solidFill>
              </a:defRPr>
            </a:lvl1pPr>
          </a:lstStyle>
          <a:p>
            <a:fld id="{8A4D65D6-0FE8-A44D-976B-79BD54D4007E}"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6362700" y="4743375"/>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pPr algn="r"/>
            <a:r>
              <a:rPr lang="en-US"/>
              <a:t>UCLA | Fall 2020</a:t>
            </a:r>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1874520"/>
            <a:ext cx="7780020" cy="557784"/>
          </a:xfrm>
          <a:prstGeom prst="rect">
            <a:avLst/>
          </a:prstGeom>
        </p:spPr>
        <p:txBody>
          <a:bodyPr vert="horz" wrap="square" lIns="0" tIns="0" rIns="0" bIns="0" rtlCol="0" anchor="b" anchorCtr="0">
            <a:spAutoFit/>
          </a:bodyPr>
          <a:lstStyle/>
          <a:p>
            <a:r>
              <a:rPr lang="en-US"/>
              <a:t>Click to edit Master title style</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2651760"/>
            <a:ext cx="7772400" cy="126810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69088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Lst>
  <p:hf hdr="0" ftr="0"/>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07E6-066A-414A-8916-AC2240ADCEE3}"/>
              </a:ext>
            </a:extLst>
          </p:cNvPr>
          <p:cNvSpPr>
            <a:spLocks noGrp="1"/>
          </p:cNvSpPr>
          <p:nvPr>
            <p:ph sz="quarter" idx="23"/>
          </p:nvPr>
        </p:nvSpPr>
        <p:spPr>
          <a:xfrm>
            <a:off x="640078" y="3835532"/>
            <a:ext cx="2694264" cy="851515"/>
          </a:xfrm>
        </p:spPr>
        <p:txBody>
          <a:bodyPr/>
          <a:lstStyle/>
          <a:p>
            <a:pPr>
              <a:lnSpc>
                <a:spcPct val="100000"/>
              </a:lnSpc>
            </a:pPr>
            <a:r>
              <a:rPr lang="en-US" sz="1400" b="1"/>
              <a:t>Utsav </a:t>
            </a:r>
            <a:r>
              <a:rPr lang="en-US" sz="1400" b="1" err="1"/>
              <a:t>Munendra</a:t>
            </a:r>
            <a:r>
              <a:rPr lang="en-US" sz="1400" b="1"/>
              <a:t> |</a:t>
            </a:r>
            <a:r>
              <a:rPr lang="en-US" sz="1400"/>
              <a:t> Undergrad, CS</a:t>
            </a:r>
          </a:p>
          <a:p>
            <a:pPr>
              <a:lnSpc>
                <a:spcPct val="100000"/>
              </a:lnSpc>
            </a:pPr>
            <a:r>
              <a:rPr lang="en-US" sz="1400" b="1"/>
              <a:t>Arelys Navarro |</a:t>
            </a:r>
            <a:r>
              <a:rPr lang="en-US" sz="1400"/>
              <a:t> Grad, EE</a:t>
            </a:r>
          </a:p>
          <a:p>
            <a:pPr>
              <a:lnSpc>
                <a:spcPct val="100000"/>
              </a:lnSpc>
            </a:pPr>
            <a:r>
              <a:rPr lang="en-US" sz="1400" b="1"/>
              <a:t>Howard </a:t>
            </a:r>
            <a:r>
              <a:rPr lang="en-US" sz="1400" b="1" err="1"/>
              <a:t>Xie</a:t>
            </a:r>
            <a:r>
              <a:rPr lang="en-US" sz="1400" b="1"/>
              <a:t> | </a:t>
            </a:r>
            <a:r>
              <a:rPr lang="en-US" sz="1400"/>
              <a:t>Grad, CS</a:t>
            </a:r>
          </a:p>
        </p:txBody>
      </p:sp>
      <p:sp>
        <p:nvSpPr>
          <p:cNvPr id="19" name="Content Placeholder 18">
            <a:extLst>
              <a:ext uri="{FF2B5EF4-FFF2-40B4-BE49-F238E27FC236}">
                <a16:creationId xmlns:a16="http://schemas.microsoft.com/office/drawing/2014/main" id="{DC4062D4-5986-9F41-AD24-134D18D87DC8}"/>
              </a:ext>
            </a:extLst>
          </p:cNvPr>
          <p:cNvSpPr>
            <a:spLocks noGrp="1"/>
          </p:cNvSpPr>
          <p:nvPr>
            <p:ph sz="quarter" idx="24"/>
          </p:nvPr>
        </p:nvSpPr>
        <p:spPr>
          <a:xfrm>
            <a:off x="640078" y="1430457"/>
            <a:ext cx="2272225" cy="166199"/>
          </a:xfrm>
        </p:spPr>
        <p:txBody>
          <a:bodyPr/>
          <a:lstStyle/>
          <a:p>
            <a:r>
              <a:rPr lang="en-US"/>
              <a:t>ECE 202A  - Embedded Systems</a:t>
            </a:r>
          </a:p>
        </p:txBody>
      </p:sp>
      <p:sp>
        <p:nvSpPr>
          <p:cNvPr id="46" name="Text Placeholder 45">
            <a:extLst>
              <a:ext uri="{FF2B5EF4-FFF2-40B4-BE49-F238E27FC236}">
                <a16:creationId xmlns:a16="http://schemas.microsoft.com/office/drawing/2014/main" id="{298DBC73-D254-7743-90B1-2EFD263248B8}"/>
              </a:ext>
            </a:extLst>
          </p:cNvPr>
          <p:cNvSpPr>
            <a:spLocks noGrp="1"/>
          </p:cNvSpPr>
          <p:nvPr>
            <p:ph type="body" sz="quarter" idx="32"/>
          </p:nvPr>
        </p:nvSpPr>
        <p:spPr>
          <a:xfrm>
            <a:off x="647700" y="2205062"/>
            <a:ext cx="7772400" cy="498598"/>
          </a:xfrm>
        </p:spPr>
        <p:txBody>
          <a:bodyPr/>
          <a:lstStyle/>
          <a:p>
            <a:r>
              <a:rPr lang="en-US" err="1"/>
              <a:t>WebAssembly</a:t>
            </a:r>
            <a:r>
              <a:rPr lang="en-US"/>
              <a:t> for </a:t>
            </a:r>
            <a:r>
              <a:rPr lang="en-US" err="1"/>
              <a:t>Mbed</a:t>
            </a:r>
            <a:endParaRPr lang="en-US"/>
          </a:p>
        </p:txBody>
      </p:sp>
    </p:spTree>
    <p:extLst>
      <p:ext uri="{BB962C8B-B14F-4D97-AF65-F5344CB8AC3E}">
        <p14:creationId xmlns:p14="http://schemas.microsoft.com/office/powerpoint/2010/main" val="56035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18AD0-2BB8-437E-9448-11AE7A3B0EF5}"/>
              </a:ext>
            </a:extLst>
          </p:cNvPr>
          <p:cNvSpPr>
            <a:spLocks noGrp="1"/>
          </p:cNvSpPr>
          <p:nvPr>
            <p:ph type="body" sz="quarter" idx="20"/>
          </p:nvPr>
        </p:nvSpPr>
        <p:spPr/>
        <p:txBody>
          <a:bodyPr/>
          <a:lstStyle/>
          <a:p>
            <a:endParaRPr lang="en-US"/>
          </a:p>
        </p:txBody>
      </p:sp>
      <p:sp>
        <p:nvSpPr>
          <p:cNvPr id="3" name="Date Placeholder 2">
            <a:extLst>
              <a:ext uri="{FF2B5EF4-FFF2-40B4-BE49-F238E27FC236}">
                <a16:creationId xmlns:a16="http://schemas.microsoft.com/office/drawing/2014/main" id="{CF348C24-1A79-4608-AE5E-12000AC4F74A}"/>
              </a:ext>
            </a:extLst>
          </p:cNvPr>
          <p:cNvSpPr>
            <a:spLocks noGrp="1"/>
          </p:cNvSpPr>
          <p:nvPr>
            <p:ph type="dt" sz="half" idx="2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Helvetica"/>
                <a:ea typeface="+mn-ea"/>
                <a:cs typeface="+mn-cs"/>
              </a:rPr>
              <a:t>UCLA | </a:t>
            </a:r>
            <a:r>
              <a:rPr lang="en-US"/>
              <a:t>Fall</a:t>
            </a:r>
            <a:r>
              <a:rPr kumimoji="0" lang="en-US" sz="800" b="0" i="0" u="none" strike="noStrike" kern="1200" cap="none" spc="0" normalizeH="0" baseline="0" noProof="0">
                <a:ln>
                  <a:noFill/>
                </a:ln>
                <a:solidFill>
                  <a:srgbClr val="FFFFFF"/>
                </a:solidFill>
                <a:effectLst/>
                <a:uLnTx/>
                <a:uFillTx/>
                <a:latin typeface="Helvetica"/>
                <a:ea typeface="+mn-ea"/>
                <a:cs typeface="+mn-cs"/>
              </a:rPr>
              <a:t> 2020</a:t>
            </a:r>
          </a:p>
        </p:txBody>
      </p:sp>
      <p:sp>
        <p:nvSpPr>
          <p:cNvPr id="4" name="Slide Number Placeholder 3">
            <a:extLst>
              <a:ext uri="{FF2B5EF4-FFF2-40B4-BE49-F238E27FC236}">
                <a16:creationId xmlns:a16="http://schemas.microsoft.com/office/drawing/2014/main" id="{7423A806-CBF7-4679-AE28-5C83396C9CFC}"/>
              </a:ext>
            </a:extLst>
          </p:cNvPr>
          <p:cNvSpPr>
            <a:spLocks noGrp="1"/>
          </p:cNvSpPr>
          <p:nvPr>
            <p:ph type="sldNum" sz="quarter" idx="2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D59DAAA-0634-FC41-A826-8BC222AF9A3E}" type="slidenum">
              <a:rPr kumimoji="0" lang="en-US" sz="800" b="0" i="0" u="none" strike="noStrike" kern="1200" cap="none" spc="0" normalizeH="0" baseline="0" noProof="0" smtClean="0">
                <a:ln>
                  <a:noFill/>
                </a:ln>
                <a:solidFill>
                  <a:srgbClr val="FFFFFF"/>
                </a:solidFill>
                <a:effectLst/>
                <a:uLnTx/>
                <a:uFillTx/>
                <a:latin typeface="Helvetica"/>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FFFFFF"/>
              </a:solidFill>
              <a:effectLst/>
              <a:uLnTx/>
              <a:uFillTx/>
              <a:latin typeface="Helvetica"/>
              <a:ea typeface="+mn-ea"/>
              <a:cs typeface="+mn-cs"/>
            </a:endParaRPr>
          </a:p>
        </p:txBody>
      </p:sp>
      <p:sp>
        <p:nvSpPr>
          <p:cNvPr id="5" name="Text Placeholder 4">
            <a:extLst>
              <a:ext uri="{FF2B5EF4-FFF2-40B4-BE49-F238E27FC236}">
                <a16:creationId xmlns:a16="http://schemas.microsoft.com/office/drawing/2014/main" id="{5F82C66B-E39F-4EB8-A496-FE343CEA0C5C}"/>
              </a:ext>
            </a:extLst>
          </p:cNvPr>
          <p:cNvSpPr>
            <a:spLocks noGrp="1"/>
          </p:cNvSpPr>
          <p:nvPr>
            <p:ph type="body" sz="quarter" idx="32"/>
          </p:nvPr>
        </p:nvSpPr>
        <p:spPr/>
        <p:txBody>
          <a:bodyPr/>
          <a:lstStyle/>
          <a:p>
            <a:r>
              <a:rPr lang="en-US"/>
              <a:t>Results</a:t>
            </a:r>
          </a:p>
        </p:txBody>
      </p:sp>
    </p:spTree>
    <p:extLst>
      <p:ext uri="{BB962C8B-B14F-4D97-AF65-F5344CB8AC3E}">
        <p14:creationId xmlns:p14="http://schemas.microsoft.com/office/powerpoint/2010/main" val="119513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5C79E-72A1-4A94-A44F-8E89612D0C2C}"/>
              </a:ext>
            </a:extLst>
          </p:cNvPr>
          <p:cNvSpPr>
            <a:spLocks noGrp="1"/>
          </p:cNvSpPr>
          <p:nvPr>
            <p:ph type="body" sz="quarter" idx="13"/>
          </p:nvPr>
        </p:nvSpPr>
        <p:spPr>
          <a:xfrm>
            <a:off x="1097280" y="1828801"/>
            <a:ext cx="6858000" cy="533479"/>
          </a:xfrm>
        </p:spPr>
        <p:txBody>
          <a:bodyPr vert="horz" wrap="square" lIns="0" tIns="0" rIns="0" bIns="0" rtlCol="0" anchor="t">
            <a:spAutoFit/>
          </a:bodyPr>
          <a:lstStyle/>
          <a:p>
            <a:pPr marL="285750" indent="-285750">
              <a:buChar char="•"/>
            </a:pPr>
            <a:r>
              <a:rPr lang="en-US">
                <a:latin typeface="Helvetica Regular"/>
              </a:rPr>
              <a:t>Compiles and runs on </a:t>
            </a:r>
            <a:r>
              <a:rPr lang="en-US" err="1">
                <a:latin typeface="Helvetica Regular"/>
              </a:rPr>
              <a:t>Mbed</a:t>
            </a:r>
            <a:r>
              <a:rPr lang="en-US">
                <a:latin typeface="Helvetica Regular"/>
              </a:rPr>
              <a:t>-enabled STM32F411 </a:t>
            </a:r>
            <a:r>
              <a:rPr lang="en-US" err="1">
                <a:latin typeface="Helvetica Regular"/>
              </a:rPr>
              <a:t>Nucleo</a:t>
            </a:r>
            <a:endParaRPr lang="en-US">
              <a:latin typeface="Helvetica Regular"/>
            </a:endParaRPr>
          </a:p>
          <a:p>
            <a:pPr marL="285750" indent="-285750">
              <a:buChar char="•"/>
            </a:pPr>
            <a:r>
              <a:rPr lang="en-US">
                <a:latin typeface="Helvetica Regular"/>
              </a:rPr>
              <a:t>Compiles for Arduino Nano 33 BLE</a:t>
            </a:r>
          </a:p>
        </p:txBody>
      </p:sp>
      <p:sp>
        <p:nvSpPr>
          <p:cNvPr id="3" name="Text Placeholder 2">
            <a:extLst>
              <a:ext uri="{FF2B5EF4-FFF2-40B4-BE49-F238E27FC236}">
                <a16:creationId xmlns:a16="http://schemas.microsoft.com/office/drawing/2014/main" id="{05D3D36F-F9DE-4F90-A222-A18C0BAA1133}"/>
              </a:ext>
            </a:extLst>
          </p:cNvPr>
          <p:cNvSpPr>
            <a:spLocks noGrp="1"/>
          </p:cNvSpPr>
          <p:nvPr>
            <p:ph type="body" sz="quarter" idx="15"/>
          </p:nvPr>
        </p:nvSpPr>
        <p:spPr/>
        <p:txBody>
          <a:bodyPr/>
          <a:lstStyle/>
          <a:p>
            <a:r>
              <a:rPr lang="en-US"/>
              <a:t>WAMR Available on All </a:t>
            </a:r>
            <a:r>
              <a:rPr lang="en-US" err="1"/>
              <a:t>Mbed</a:t>
            </a:r>
            <a:r>
              <a:rPr lang="en-US"/>
              <a:t> Devices</a:t>
            </a:r>
          </a:p>
        </p:txBody>
      </p:sp>
      <p:sp>
        <p:nvSpPr>
          <p:cNvPr id="4" name="Date Placeholder 3">
            <a:extLst>
              <a:ext uri="{FF2B5EF4-FFF2-40B4-BE49-F238E27FC236}">
                <a16:creationId xmlns:a16="http://schemas.microsoft.com/office/drawing/2014/main" id="{B3C0FF2D-9442-483A-A72C-09FF57D28D63}"/>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78B28CAF-9F09-4895-BF54-7E0160A7121F}"/>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1CD1D290-FACB-4689-9135-D9FC7954490D}"/>
              </a:ext>
            </a:extLst>
          </p:cNvPr>
          <p:cNvSpPr>
            <a:spLocks noGrp="1"/>
          </p:cNvSpPr>
          <p:nvPr>
            <p:ph type="title"/>
          </p:nvPr>
        </p:nvSpPr>
        <p:spPr/>
        <p:txBody>
          <a:bodyPr/>
          <a:lstStyle/>
          <a:p>
            <a:r>
              <a:rPr lang="en-US"/>
              <a:t>Results</a:t>
            </a:r>
          </a:p>
        </p:txBody>
      </p:sp>
      <p:pic>
        <p:nvPicPr>
          <p:cNvPr id="11" name="Picture 10" descr="A picture containing text, circuit, electronics&#10;&#10;Description automatically generated">
            <a:extLst>
              <a:ext uri="{FF2B5EF4-FFF2-40B4-BE49-F238E27FC236}">
                <a16:creationId xmlns:a16="http://schemas.microsoft.com/office/drawing/2014/main" id="{0F3341BB-DED1-45D3-AE74-21F25A6D485E}"/>
              </a:ext>
            </a:extLst>
          </p:cNvPr>
          <p:cNvPicPr>
            <a:picLocks noChangeAspect="1"/>
          </p:cNvPicPr>
          <p:nvPr/>
        </p:nvPicPr>
        <p:blipFill>
          <a:blip r:embed="rId3"/>
          <a:stretch>
            <a:fillRect/>
          </a:stretch>
        </p:blipFill>
        <p:spPr>
          <a:xfrm>
            <a:off x="1589068" y="2571750"/>
            <a:ext cx="2742347" cy="2098604"/>
          </a:xfrm>
          <a:prstGeom prst="rect">
            <a:avLst/>
          </a:prstGeom>
        </p:spPr>
      </p:pic>
      <p:pic>
        <p:nvPicPr>
          <p:cNvPr id="13" name="Picture 12" descr="A picture containing text, electronics, circuit&#10;&#10;Description automatically generated">
            <a:extLst>
              <a:ext uri="{FF2B5EF4-FFF2-40B4-BE49-F238E27FC236}">
                <a16:creationId xmlns:a16="http://schemas.microsoft.com/office/drawing/2014/main" id="{8254246B-378F-42FD-BB18-D67CD8CD44FB}"/>
              </a:ext>
            </a:extLst>
          </p:cNvPr>
          <p:cNvPicPr>
            <a:picLocks noChangeAspect="1"/>
          </p:cNvPicPr>
          <p:nvPr/>
        </p:nvPicPr>
        <p:blipFill>
          <a:blip r:embed="rId4"/>
          <a:stretch>
            <a:fillRect/>
          </a:stretch>
        </p:blipFill>
        <p:spPr>
          <a:xfrm>
            <a:off x="5116026" y="2486195"/>
            <a:ext cx="2742347" cy="2056760"/>
          </a:xfrm>
          <a:prstGeom prst="rect">
            <a:avLst/>
          </a:prstGeom>
        </p:spPr>
      </p:pic>
    </p:spTree>
    <p:extLst>
      <p:ext uri="{BB962C8B-B14F-4D97-AF65-F5344CB8AC3E}">
        <p14:creationId xmlns:p14="http://schemas.microsoft.com/office/powerpoint/2010/main" val="3323788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5C79E-72A1-4A94-A44F-8E89612D0C2C}"/>
              </a:ext>
            </a:extLst>
          </p:cNvPr>
          <p:cNvSpPr>
            <a:spLocks noGrp="1"/>
          </p:cNvSpPr>
          <p:nvPr>
            <p:ph type="body" sz="quarter" idx="13"/>
          </p:nvPr>
        </p:nvSpPr>
        <p:spPr>
          <a:xfrm>
            <a:off x="1097280" y="1828801"/>
            <a:ext cx="6858000" cy="215444"/>
          </a:xfrm>
        </p:spPr>
        <p:txBody>
          <a:bodyPr vert="horz" wrap="square" lIns="0" tIns="0" rIns="0" bIns="0" rtlCol="0" anchor="t">
            <a:spAutoFit/>
          </a:bodyPr>
          <a:lstStyle/>
          <a:p>
            <a:pPr marL="285750" indent="-285750">
              <a:buChar char="•"/>
            </a:pPr>
            <a:r>
              <a:rPr lang="en-US">
                <a:latin typeface="Helvetica Regular"/>
              </a:rPr>
              <a:t>Available for all targets supported by USCRPL </a:t>
            </a:r>
            <a:r>
              <a:rPr lang="en-US" err="1">
                <a:latin typeface="Helvetica Regular"/>
              </a:rPr>
              <a:t>Mbed-CMake</a:t>
            </a:r>
            <a:endParaRPr lang="en-US"/>
          </a:p>
        </p:txBody>
      </p:sp>
      <p:sp>
        <p:nvSpPr>
          <p:cNvPr id="3" name="Text Placeholder 2">
            <a:extLst>
              <a:ext uri="{FF2B5EF4-FFF2-40B4-BE49-F238E27FC236}">
                <a16:creationId xmlns:a16="http://schemas.microsoft.com/office/drawing/2014/main" id="{05D3D36F-F9DE-4F90-A222-A18C0BAA1133}"/>
              </a:ext>
            </a:extLst>
          </p:cNvPr>
          <p:cNvSpPr>
            <a:spLocks noGrp="1"/>
          </p:cNvSpPr>
          <p:nvPr>
            <p:ph type="body" sz="quarter" idx="15"/>
          </p:nvPr>
        </p:nvSpPr>
        <p:spPr/>
        <p:txBody>
          <a:bodyPr/>
          <a:lstStyle/>
          <a:p>
            <a:r>
              <a:rPr lang="en-US"/>
              <a:t>WAMR Available on All </a:t>
            </a:r>
            <a:r>
              <a:rPr lang="en-US" err="1"/>
              <a:t>Mbed</a:t>
            </a:r>
            <a:r>
              <a:rPr lang="en-US"/>
              <a:t> Devices</a:t>
            </a:r>
          </a:p>
        </p:txBody>
      </p:sp>
      <p:sp>
        <p:nvSpPr>
          <p:cNvPr id="4" name="Date Placeholder 3">
            <a:extLst>
              <a:ext uri="{FF2B5EF4-FFF2-40B4-BE49-F238E27FC236}">
                <a16:creationId xmlns:a16="http://schemas.microsoft.com/office/drawing/2014/main" id="{B3C0FF2D-9442-483A-A72C-09FF57D28D63}"/>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78B28CAF-9F09-4895-BF54-7E0160A7121F}"/>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1CD1D290-FACB-4689-9135-D9FC7954490D}"/>
              </a:ext>
            </a:extLst>
          </p:cNvPr>
          <p:cNvSpPr>
            <a:spLocks noGrp="1"/>
          </p:cNvSpPr>
          <p:nvPr>
            <p:ph type="title"/>
          </p:nvPr>
        </p:nvSpPr>
        <p:spPr/>
        <p:txBody>
          <a:bodyPr/>
          <a:lstStyle/>
          <a:p>
            <a:r>
              <a:rPr lang="en-US"/>
              <a:t>Results</a:t>
            </a:r>
          </a:p>
        </p:txBody>
      </p:sp>
      <p:pic>
        <p:nvPicPr>
          <p:cNvPr id="8" name="Picture 7">
            <a:extLst>
              <a:ext uri="{FF2B5EF4-FFF2-40B4-BE49-F238E27FC236}">
                <a16:creationId xmlns:a16="http://schemas.microsoft.com/office/drawing/2014/main" id="{91F1353B-0736-4AD0-A552-EEC6CBAB7790}"/>
              </a:ext>
            </a:extLst>
          </p:cNvPr>
          <p:cNvPicPr>
            <a:picLocks noChangeAspect="1"/>
          </p:cNvPicPr>
          <p:nvPr/>
        </p:nvPicPr>
        <p:blipFill rotWithShape="1">
          <a:blip r:embed="rId3"/>
          <a:srcRect l="4096" t="16048" r="78675" b="31021"/>
          <a:stretch/>
        </p:blipFill>
        <p:spPr>
          <a:xfrm>
            <a:off x="6498080" y="1293322"/>
            <a:ext cx="1809363" cy="3125261"/>
          </a:xfrm>
          <a:prstGeom prst="rect">
            <a:avLst/>
          </a:prstGeom>
          <a:ln>
            <a:solidFill>
              <a:schemeClr val="accent1"/>
            </a:solidFill>
          </a:ln>
        </p:spPr>
      </p:pic>
      <p:pic>
        <p:nvPicPr>
          <p:cNvPr id="10" name="Picture 9">
            <a:extLst>
              <a:ext uri="{FF2B5EF4-FFF2-40B4-BE49-F238E27FC236}">
                <a16:creationId xmlns:a16="http://schemas.microsoft.com/office/drawing/2014/main" id="{7D25271C-D176-423B-B89A-928532DBCB41}"/>
              </a:ext>
            </a:extLst>
          </p:cNvPr>
          <p:cNvPicPr>
            <a:picLocks noChangeAspect="1"/>
          </p:cNvPicPr>
          <p:nvPr/>
        </p:nvPicPr>
        <p:blipFill rotWithShape="1">
          <a:blip r:embed="rId4"/>
          <a:srcRect l="5573" t="28434" r="71928" b="38093"/>
          <a:stretch/>
        </p:blipFill>
        <p:spPr>
          <a:xfrm>
            <a:off x="3822166" y="2246714"/>
            <a:ext cx="2555912" cy="2137798"/>
          </a:xfrm>
          <a:prstGeom prst="rect">
            <a:avLst/>
          </a:prstGeom>
        </p:spPr>
      </p:pic>
      <p:pic>
        <p:nvPicPr>
          <p:cNvPr id="12" name="Picture 11">
            <a:extLst>
              <a:ext uri="{FF2B5EF4-FFF2-40B4-BE49-F238E27FC236}">
                <a16:creationId xmlns:a16="http://schemas.microsoft.com/office/drawing/2014/main" id="{B95BA0E0-FC1A-4816-85E6-0128116AAE5B}"/>
              </a:ext>
            </a:extLst>
          </p:cNvPr>
          <p:cNvPicPr>
            <a:picLocks noChangeAspect="1"/>
          </p:cNvPicPr>
          <p:nvPr/>
        </p:nvPicPr>
        <p:blipFill rotWithShape="1">
          <a:blip r:embed="rId5"/>
          <a:srcRect l="5060" t="39739" r="75663" b="22178"/>
          <a:stretch/>
        </p:blipFill>
        <p:spPr>
          <a:xfrm>
            <a:off x="1778622" y="2248033"/>
            <a:ext cx="1923543" cy="2136479"/>
          </a:xfrm>
          <a:prstGeom prst="rect">
            <a:avLst/>
          </a:prstGeom>
          <a:ln>
            <a:solidFill>
              <a:schemeClr val="accent1"/>
            </a:solidFill>
          </a:ln>
        </p:spPr>
      </p:pic>
      <p:sp>
        <p:nvSpPr>
          <p:cNvPr id="14" name="TextBox 13">
            <a:extLst>
              <a:ext uri="{FF2B5EF4-FFF2-40B4-BE49-F238E27FC236}">
                <a16:creationId xmlns:a16="http://schemas.microsoft.com/office/drawing/2014/main" id="{6937C871-93FB-41D8-9B87-200225D70CFD}"/>
              </a:ext>
            </a:extLst>
          </p:cNvPr>
          <p:cNvSpPr txBox="1"/>
          <p:nvPr/>
        </p:nvSpPr>
        <p:spPr>
          <a:xfrm>
            <a:off x="3768437" y="4418583"/>
            <a:ext cx="3321627" cy="246221"/>
          </a:xfrm>
          <a:prstGeom prst="rect">
            <a:avLst/>
          </a:prstGeom>
          <a:noFill/>
        </p:spPr>
        <p:txBody>
          <a:bodyPr wrap="square" rtlCol="0">
            <a:spAutoFit/>
          </a:bodyPr>
          <a:lstStyle/>
          <a:p>
            <a:r>
              <a:rPr lang="en-US" sz="1000"/>
              <a:t>Tables of available targets for </a:t>
            </a:r>
            <a:r>
              <a:rPr lang="en-US" sz="1000" err="1"/>
              <a:t>Mbed-Cmake</a:t>
            </a:r>
            <a:endParaRPr lang="en-US" sz="1000"/>
          </a:p>
        </p:txBody>
      </p:sp>
    </p:spTree>
    <p:extLst>
      <p:ext uri="{BB962C8B-B14F-4D97-AF65-F5344CB8AC3E}">
        <p14:creationId xmlns:p14="http://schemas.microsoft.com/office/powerpoint/2010/main" val="200538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D17C4-C530-41D5-9B59-D2A839D095E3}"/>
              </a:ext>
            </a:extLst>
          </p:cNvPr>
          <p:cNvSpPr>
            <a:spLocks noGrp="1"/>
          </p:cNvSpPr>
          <p:nvPr>
            <p:ph type="body" sz="quarter" idx="20"/>
          </p:nvPr>
        </p:nvSpPr>
        <p:spPr/>
        <p:txBody>
          <a:bodyPr/>
          <a:lstStyle/>
          <a:p>
            <a:endParaRPr lang="en-US"/>
          </a:p>
        </p:txBody>
      </p:sp>
      <p:sp>
        <p:nvSpPr>
          <p:cNvPr id="3" name="Date Placeholder 2">
            <a:extLst>
              <a:ext uri="{FF2B5EF4-FFF2-40B4-BE49-F238E27FC236}">
                <a16:creationId xmlns:a16="http://schemas.microsoft.com/office/drawing/2014/main" id="{4784F4C4-8669-490A-A7CE-67A4517910C9}"/>
              </a:ext>
            </a:extLst>
          </p:cNvPr>
          <p:cNvSpPr>
            <a:spLocks noGrp="1"/>
          </p:cNvSpPr>
          <p:nvPr>
            <p:ph type="dt" sz="half" idx="21"/>
          </p:nvPr>
        </p:nvSpPr>
        <p:spPr/>
        <p:txBody>
          <a:bodyPr/>
          <a:lstStyle/>
          <a:p>
            <a:pPr algn="r"/>
            <a:r>
              <a:rPr lang="en-US"/>
              <a:t>UCLA | Fall 2020</a:t>
            </a:r>
          </a:p>
        </p:txBody>
      </p:sp>
      <p:sp>
        <p:nvSpPr>
          <p:cNvPr id="4" name="Slide Number Placeholder 3">
            <a:extLst>
              <a:ext uri="{FF2B5EF4-FFF2-40B4-BE49-F238E27FC236}">
                <a16:creationId xmlns:a16="http://schemas.microsoft.com/office/drawing/2014/main" id="{3514A8FE-D55A-4BF7-91C4-640371585086}"/>
              </a:ext>
            </a:extLst>
          </p:cNvPr>
          <p:cNvSpPr>
            <a:spLocks noGrp="1"/>
          </p:cNvSpPr>
          <p:nvPr>
            <p:ph type="sldNum" sz="quarter" idx="22"/>
          </p:nvPr>
        </p:nvSpPr>
        <p:spPr/>
        <p:txBody>
          <a:bodyPr/>
          <a:lstStyle/>
          <a:p>
            <a:fld id="{BD59DAAA-0634-FC41-A826-8BC222AF9A3E}" type="slidenum">
              <a:rPr lang="en-US" smtClean="0"/>
              <a:pPr/>
              <a:t>13</a:t>
            </a:fld>
            <a:endParaRPr lang="en-US"/>
          </a:p>
        </p:txBody>
      </p:sp>
      <p:sp>
        <p:nvSpPr>
          <p:cNvPr id="5" name="Text Placeholder 4">
            <a:extLst>
              <a:ext uri="{FF2B5EF4-FFF2-40B4-BE49-F238E27FC236}">
                <a16:creationId xmlns:a16="http://schemas.microsoft.com/office/drawing/2014/main" id="{4000381E-7A70-4689-B5AB-A9DC3A9BA16D}"/>
              </a:ext>
            </a:extLst>
          </p:cNvPr>
          <p:cNvSpPr>
            <a:spLocks noGrp="1"/>
          </p:cNvSpPr>
          <p:nvPr>
            <p:ph type="body" sz="quarter" idx="32"/>
          </p:nvPr>
        </p:nvSpPr>
        <p:spPr/>
        <p:txBody>
          <a:bodyPr/>
          <a:lstStyle/>
          <a:p>
            <a:r>
              <a:rPr lang="en-US"/>
              <a:t>Evaluation</a:t>
            </a:r>
          </a:p>
        </p:txBody>
      </p:sp>
    </p:spTree>
    <p:extLst>
      <p:ext uri="{BB962C8B-B14F-4D97-AF65-F5344CB8AC3E}">
        <p14:creationId xmlns:p14="http://schemas.microsoft.com/office/powerpoint/2010/main" val="3195393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82A5-AF1C-4934-8357-24A2EB67D23D}"/>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p:txBody>
      </p:sp>
      <p:sp>
        <p:nvSpPr>
          <p:cNvPr id="3" name="Slide Number Placeholder 2">
            <a:extLst>
              <a:ext uri="{FF2B5EF4-FFF2-40B4-BE49-F238E27FC236}">
                <a16:creationId xmlns:a16="http://schemas.microsoft.com/office/drawing/2014/main" id="{648D55B0-6838-48DA-B52A-C7DB0A4C104B}"/>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4" name="Text Placeholder 3">
            <a:extLst>
              <a:ext uri="{FF2B5EF4-FFF2-40B4-BE49-F238E27FC236}">
                <a16:creationId xmlns:a16="http://schemas.microsoft.com/office/drawing/2014/main" id="{407890AD-4372-40FA-A4D3-1770C474CF83}"/>
              </a:ext>
            </a:extLst>
          </p:cNvPr>
          <p:cNvSpPr>
            <a:spLocks noGrp="1"/>
          </p:cNvSpPr>
          <p:nvPr>
            <p:ph type="body" sz="quarter" idx="20"/>
          </p:nvPr>
        </p:nvSpPr>
        <p:spPr>
          <a:xfrm>
            <a:off x="640080" y="1828800"/>
            <a:ext cx="3840480" cy="1875385"/>
          </a:xfrm>
        </p:spPr>
        <p:txBody>
          <a:bodyPr vert="horz" wrap="square" lIns="0" tIns="0" rIns="365760" bIns="0" rtlCol="0" anchor="t">
            <a:spAutoFit/>
          </a:bodyPr>
          <a:lstStyle/>
          <a:p>
            <a:pPr algn="l" rtl="0" fontAlgn="base">
              <a:buFont typeface="Arial" panose="020B0604020202020204" pitchFamily="34" charset="0"/>
              <a:buChar char="•"/>
            </a:pPr>
            <a:r>
              <a:rPr lang="en-US">
                <a:solidFill>
                  <a:srgbClr val="262626"/>
                </a:solidFill>
                <a:latin typeface="Open Sans"/>
              </a:rPr>
              <a:t>WASM interpreter for embedded devices</a:t>
            </a:r>
          </a:p>
          <a:p>
            <a:pPr fontAlgn="base">
              <a:buFont typeface="Arial" panose="020B0604020202020204" pitchFamily="34" charset="0"/>
              <a:buChar char="•"/>
            </a:pPr>
            <a:r>
              <a:rPr lang="en-US">
                <a:solidFill>
                  <a:srgbClr val="262626"/>
                </a:solidFill>
                <a:latin typeface="Open Sans"/>
              </a:rPr>
              <a:t>Can be used on Arduino Nano 33 BLE</a:t>
            </a:r>
          </a:p>
          <a:p>
            <a:pPr algn="l" rtl="0" fontAlgn="base">
              <a:buFont typeface="Arial" panose="020B0604020202020204" pitchFamily="34" charset="0"/>
              <a:buChar char="•"/>
            </a:pPr>
            <a:r>
              <a:rPr lang="en-US">
                <a:solidFill>
                  <a:srgbClr val="262626"/>
                </a:solidFill>
                <a:latin typeface="Open Sans"/>
              </a:rPr>
              <a:t>Arduino code created implementing calculation of 24</a:t>
            </a:r>
            <a:r>
              <a:rPr lang="en-US" baseline="30000">
                <a:solidFill>
                  <a:srgbClr val="262626"/>
                </a:solidFill>
                <a:latin typeface="Open Sans"/>
              </a:rPr>
              <a:t>th</a:t>
            </a:r>
            <a:r>
              <a:rPr lang="en-US">
                <a:solidFill>
                  <a:srgbClr val="262626"/>
                </a:solidFill>
                <a:latin typeface="Open Sans"/>
              </a:rPr>
              <a:t> Fibonacci number</a:t>
            </a:r>
          </a:p>
          <a:p>
            <a:pPr lvl="1" fontAlgn="base"/>
            <a:r>
              <a:rPr lang="en-US">
                <a:solidFill>
                  <a:srgbClr val="262626"/>
                </a:solidFill>
                <a:latin typeface="Open Sans"/>
              </a:rPr>
              <a:t>C++</a:t>
            </a:r>
          </a:p>
          <a:p>
            <a:pPr lvl="1" fontAlgn="base"/>
            <a:r>
              <a:rPr lang="en-US">
                <a:solidFill>
                  <a:srgbClr val="262626"/>
                </a:solidFill>
                <a:latin typeface="Open Sans"/>
              </a:rPr>
              <a:t>Compiles to WASM</a:t>
            </a:r>
          </a:p>
          <a:p>
            <a:pPr algn="l" rtl="0" fontAlgn="base">
              <a:buFont typeface="Arial" panose="020B0604020202020204" pitchFamily="34" charset="0"/>
              <a:buChar char="•"/>
            </a:pPr>
            <a:r>
              <a:rPr lang="en-US">
                <a:solidFill>
                  <a:srgbClr val="262626"/>
                </a:solidFill>
                <a:latin typeface="Open Sans"/>
              </a:rPr>
              <a:t>Timing results shown in next section</a:t>
            </a:r>
            <a:endParaRPr lang="en-US"/>
          </a:p>
        </p:txBody>
      </p:sp>
      <p:sp>
        <p:nvSpPr>
          <p:cNvPr id="5" name="Text Placeholder 4">
            <a:extLst>
              <a:ext uri="{FF2B5EF4-FFF2-40B4-BE49-F238E27FC236}">
                <a16:creationId xmlns:a16="http://schemas.microsoft.com/office/drawing/2014/main" id="{F2349D99-7A9E-4484-830E-AE7CEFAB463E}"/>
              </a:ext>
            </a:extLst>
          </p:cNvPr>
          <p:cNvSpPr>
            <a:spLocks noGrp="1"/>
          </p:cNvSpPr>
          <p:nvPr>
            <p:ph type="body" sz="quarter" idx="21"/>
          </p:nvPr>
        </p:nvSpPr>
        <p:spPr/>
        <p:txBody>
          <a:bodyPr/>
          <a:lstStyle/>
          <a:p>
            <a:r>
              <a:rPr lang="en-US"/>
              <a:t>WASM3</a:t>
            </a:r>
          </a:p>
        </p:txBody>
      </p:sp>
      <p:sp>
        <p:nvSpPr>
          <p:cNvPr id="7" name="Title 6">
            <a:extLst>
              <a:ext uri="{FF2B5EF4-FFF2-40B4-BE49-F238E27FC236}">
                <a16:creationId xmlns:a16="http://schemas.microsoft.com/office/drawing/2014/main" id="{7407181A-BA41-4CEC-BCAB-4879498290AB}"/>
              </a:ext>
            </a:extLst>
          </p:cNvPr>
          <p:cNvSpPr>
            <a:spLocks noGrp="1"/>
          </p:cNvSpPr>
          <p:nvPr>
            <p:ph type="title"/>
          </p:nvPr>
        </p:nvSpPr>
        <p:spPr/>
        <p:txBody>
          <a:bodyPr/>
          <a:lstStyle/>
          <a:p>
            <a:r>
              <a:rPr lang="en-US"/>
              <a:t>Comparison: WASM3</a:t>
            </a:r>
          </a:p>
        </p:txBody>
      </p:sp>
      <p:pic>
        <p:nvPicPr>
          <p:cNvPr id="8" name="Picture 8" descr="Text&#10;&#10;Description automatically generated">
            <a:extLst>
              <a:ext uri="{FF2B5EF4-FFF2-40B4-BE49-F238E27FC236}">
                <a16:creationId xmlns:a16="http://schemas.microsoft.com/office/drawing/2014/main" id="{83879408-DC6A-4E52-9F88-8C2252DF9174}"/>
              </a:ext>
            </a:extLst>
          </p:cNvPr>
          <p:cNvPicPr>
            <a:picLocks noChangeAspect="1"/>
          </p:cNvPicPr>
          <p:nvPr/>
        </p:nvPicPr>
        <p:blipFill>
          <a:blip r:embed="rId3"/>
          <a:stretch>
            <a:fillRect/>
          </a:stretch>
        </p:blipFill>
        <p:spPr>
          <a:xfrm>
            <a:off x="5121613" y="1266653"/>
            <a:ext cx="2743200" cy="1345598"/>
          </a:xfrm>
          <a:prstGeom prst="rect">
            <a:avLst/>
          </a:prstGeom>
          <a:ln>
            <a:solidFill>
              <a:schemeClr val="accent1"/>
            </a:solidFill>
          </a:ln>
        </p:spPr>
      </p:pic>
      <p:pic>
        <p:nvPicPr>
          <p:cNvPr id="9" name="Picture 9" descr="Table&#10;&#10;Description automatically generated">
            <a:extLst>
              <a:ext uri="{FF2B5EF4-FFF2-40B4-BE49-F238E27FC236}">
                <a16:creationId xmlns:a16="http://schemas.microsoft.com/office/drawing/2014/main" id="{8F6F0F30-6A51-4C2E-AEA2-4620DB52E4F9}"/>
              </a:ext>
            </a:extLst>
          </p:cNvPr>
          <p:cNvPicPr>
            <a:picLocks noChangeAspect="1"/>
          </p:cNvPicPr>
          <p:nvPr/>
        </p:nvPicPr>
        <p:blipFill>
          <a:blip r:embed="rId4"/>
          <a:stretch>
            <a:fillRect/>
          </a:stretch>
        </p:blipFill>
        <p:spPr>
          <a:xfrm>
            <a:off x="5121613" y="2613478"/>
            <a:ext cx="2743200" cy="2056630"/>
          </a:xfrm>
          <a:prstGeom prst="rect">
            <a:avLst/>
          </a:prstGeom>
          <a:ln>
            <a:solidFill>
              <a:schemeClr val="accent1"/>
            </a:solidFill>
          </a:ln>
        </p:spPr>
      </p:pic>
      <p:sp>
        <p:nvSpPr>
          <p:cNvPr id="18" name="TextBox 17">
            <a:extLst>
              <a:ext uri="{FF2B5EF4-FFF2-40B4-BE49-F238E27FC236}">
                <a16:creationId xmlns:a16="http://schemas.microsoft.com/office/drawing/2014/main" id="{99423426-4BFF-47B6-B45D-D271370FE17D}"/>
              </a:ext>
            </a:extLst>
          </p:cNvPr>
          <p:cNvSpPr txBox="1"/>
          <p:nvPr/>
        </p:nvSpPr>
        <p:spPr>
          <a:xfrm>
            <a:off x="5128744" y="4671234"/>
            <a:ext cx="2470959" cy="338554"/>
          </a:xfrm>
          <a:prstGeom prst="rect">
            <a:avLst/>
          </a:prstGeom>
          <a:noFill/>
        </p:spPr>
        <p:txBody>
          <a:bodyPr wrap="square" rtlCol="0">
            <a:spAutoFit/>
          </a:bodyPr>
          <a:lstStyle/>
          <a:p>
            <a:r>
              <a:rPr lang="en-US" sz="800"/>
              <a:t>Portion of C++ code for Fibonacci execution</a:t>
            </a:r>
          </a:p>
          <a:p>
            <a:r>
              <a:rPr lang="en-US" sz="800"/>
              <a:t>Compiled WASM bytecode</a:t>
            </a:r>
          </a:p>
        </p:txBody>
      </p:sp>
    </p:spTree>
    <p:extLst>
      <p:ext uri="{BB962C8B-B14F-4D97-AF65-F5344CB8AC3E}">
        <p14:creationId xmlns:p14="http://schemas.microsoft.com/office/powerpoint/2010/main" val="301772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3A766-F151-4D57-82E4-F48A41D4E865}"/>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3" name="Slide Number Placeholder 2">
            <a:extLst>
              <a:ext uri="{FF2B5EF4-FFF2-40B4-BE49-F238E27FC236}">
                <a16:creationId xmlns:a16="http://schemas.microsoft.com/office/drawing/2014/main" id="{4B1E70D6-6F2C-4B7D-8A3E-C7C63738E6FD}"/>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4" name="Title 3">
            <a:extLst>
              <a:ext uri="{FF2B5EF4-FFF2-40B4-BE49-F238E27FC236}">
                <a16:creationId xmlns:a16="http://schemas.microsoft.com/office/drawing/2014/main" id="{ECBB0453-CEFB-451D-9583-21EC450D7FD2}"/>
              </a:ext>
            </a:extLst>
          </p:cNvPr>
          <p:cNvSpPr>
            <a:spLocks noGrp="1"/>
          </p:cNvSpPr>
          <p:nvPr>
            <p:ph type="title"/>
          </p:nvPr>
        </p:nvSpPr>
        <p:spPr/>
        <p:txBody>
          <a:bodyPr/>
          <a:lstStyle/>
          <a:p>
            <a:r>
              <a:rPr lang="en-US"/>
              <a:t>Evaluation</a:t>
            </a:r>
          </a:p>
        </p:txBody>
      </p:sp>
      <p:graphicFrame>
        <p:nvGraphicFramePr>
          <p:cNvPr id="9" name="Table 8">
            <a:extLst>
              <a:ext uri="{FF2B5EF4-FFF2-40B4-BE49-F238E27FC236}">
                <a16:creationId xmlns:a16="http://schemas.microsoft.com/office/drawing/2014/main" id="{3FAF577E-D88C-4CAD-9A69-5430ADB9943D}"/>
              </a:ext>
            </a:extLst>
          </p:cNvPr>
          <p:cNvGraphicFramePr>
            <a:graphicFrameLocks noGrp="1"/>
          </p:cNvGraphicFramePr>
          <p:nvPr>
            <p:extLst>
              <p:ext uri="{D42A27DB-BD31-4B8C-83A1-F6EECF244321}">
                <p14:modId xmlns:p14="http://schemas.microsoft.com/office/powerpoint/2010/main" val="4041311756"/>
              </p:ext>
            </p:extLst>
          </p:nvPr>
        </p:nvGraphicFramePr>
        <p:xfrm>
          <a:off x="640079" y="1301073"/>
          <a:ext cx="3535314" cy="3105674"/>
        </p:xfrm>
        <a:graphic>
          <a:graphicData uri="http://schemas.openxmlformats.org/drawingml/2006/table">
            <a:tbl>
              <a:tblPr firstRow="1">
                <a:tableStyleId>{5C22544A-7EE6-4342-B048-85BDC9FD1C3A}</a:tableStyleId>
              </a:tblPr>
              <a:tblGrid>
                <a:gridCol w="2209571">
                  <a:extLst>
                    <a:ext uri="{9D8B030D-6E8A-4147-A177-3AD203B41FA5}">
                      <a16:colId xmlns:a16="http://schemas.microsoft.com/office/drawing/2014/main" val="3764042023"/>
                    </a:ext>
                  </a:extLst>
                </a:gridCol>
                <a:gridCol w="1325743">
                  <a:extLst>
                    <a:ext uri="{9D8B030D-6E8A-4147-A177-3AD203B41FA5}">
                      <a16:colId xmlns:a16="http://schemas.microsoft.com/office/drawing/2014/main" val="3707701944"/>
                    </a:ext>
                  </a:extLst>
                </a:gridCol>
              </a:tblGrid>
              <a:tr h="631460">
                <a:tc>
                  <a:txBody>
                    <a:bodyPr/>
                    <a:lstStyle/>
                    <a:p>
                      <a:pPr algn="l"/>
                      <a:r>
                        <a:rPr lang="en-US" sz="1400" b="1" i="0">
                          <a:latin typeface="Helvetica Regular"/>
                        </a:rPr>
                        <a:t>Embedded Board</a:t>
                      </a:r>
                    </a:p>
                  </a:txBody>
                  <a:tcPr marL="365760" marR="0" marT="0" marB="0"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774AE"/>
                    </a:solidFill>
                  </a:tcPr>
                </a:tc>
                <a:tc>
                  <a:txBody>
                    <a:bodyPr/>
                    <a:lstStyle/>
                    <a:p>
                      <a:pPr algn="ctr"/>
                      <a:r>
                        <a:rPr lang="en-US" sz="1400" b="1" i="0">
                          <a:latin typeface="Helvetica Regular"/>
                        </a:rPr>
                        <a:t>Speed Penalty</a:t>
                      </a:r>
                    </a:p>
                  </a:txBody>
                  <a:tcPr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774AE"/>
                    </a:solidFill>
                  </a:tcPr>
                </a:tc>
                <a:extLst>
                  <a:ext uri="{0D108BD9-81ED-4DB2-BD59-A6C34878D82A}">
                    <a16:rowId xmlns:a16="http://schemas.microsoft.com/office/drawing/2014/main" val="1160960130"/>
                  </a:ext>
                </a:extLst>
              </a:tr>
              <a:tr h="788561">
                <a:tc>
                  <a:txBody>
                    <a:bodyPr/>
                    <a:lstStyle/>
                    <a:p>
                      <a:pPr algn="l"/>
                      <a:r>
                        <a:rPr lang="en-US" sz="1400" b="0" i="0" u="none" strike="noStrike" noProof="0">
                          <a:solidFill>
                            <a:srgbClr val="2774AE"/>
                          </a:solidFill>
                        </a:rPr>
                        <a:t>Nordic nRF52840 (Zephyr OS, WAMR)</a:t>
                      </a:r>
                      <a:endParaRPr lang="en-US" sz="1400" b="0" i="0">
                        <a:solidFill>
                          <a:srgbClr val="2774AE"/>
                        </a:solidFill>
                        <a:latin typeface="Helvetica Regular" pitchFamily="2" charset="0"/>
                      </a:endParaRPr>
                    </a:p>
                  </a:txBody>
                  <a:tcPr marL="365760"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i="0">
                          <a:solidFill>
                            <a:srgbClr val="2774AE"/>
                          </a:solidFill>
                          <a:latin typeface="Helvetica Regular"/>
                        </a:rPr>
                        <a:t>47x</a:t>
                      </a:r>
                    </a:p>
                  </a:txBody>
                  <a:tcPr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38100" cmpd="sng">
                      <a:noFill/>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891641"/>
                  </a:ext>
                </a:extLst>
              </a:tr>
              <a:tr h="699117">
                <a:tc>
                  <a:txBody>
                    <a:bodyPr/>
                    <a:lstStyle/>
                    <a:p>
                      <a:pPr lvl="0" algn="l">
                        <a:buNone/>
                      </a:pPr>
                      <a:r>
                        <a:rPr lang="en-US" sz="1400" b="0" i="0" u="none" strike="noStrike" noProof="0">
                          <a:solidFill>
                            <a:srgbClr val="2774AE"/>
                          </a:solidFill>
                        </a:rPr>
                        <a:t>STM Nucleo </a:t>
                      </a:r>
                    </a:p>
                    <a:p>
                      <a:pPr lvl="0" algn="l">
                        <a:buNone/>
                      </a:pPr>
                      <a:r>
                        <a:rPr lang="en-US" sz="1400" b="0" i="0" u="none" strike="noStrike" noProof="0">
                          <a:solidFill>
                            <a:srgbClr val="2774AE"/>
                          </a:solidFill>
                        </a:rPr>
                        <a:t>(MBed OS, WAMR)</a:t>
                      </a:r>
                      <a:endParaRPr lang="en-US"/>
                    </a:p>
                  </a:txBody>
                  <a:tcPr marL="365760"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sz="1400" b="0" i="0">
                          <a:solidFill>
                            <a:srgbClr val="2774AE"/>
                          </a:solidFill>
                          <a:latin typeface="Helvetica Regular"/>
                        </a:rPr>
                        <a:t>43x</a:t>
                      </a:r>
                    </a:p>
                  </a:txBody>
                  <a:tcPr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3736052"/>
                  </a:ext>
                </a:extLst>
              </a:tr>
              <a:tr h="986536">
                <a:tc>
                  <a:txBody>
                    <a:bodyPr/>
                    <a:lstStyle/>
                    <a:p>
                      <a:pPr lvl="0" algn="l">
                        <a:buNone/>
                      </a:pPr>
                      <a:r>
                        <a:rPr lang="en-US" sz="1400" b="0" i="0" u="none" strike="noStrike" kern="1200" noProof="0">
                          <a:solidFill>
                            <a:srgbClr val="2774AE"/>
                          </a:solidFill>
                          <a:latin typeface="+mn-lt"/>
                          <a:ea typeface="+mn-ea"/>
                          <a:cs typeface="+mn-cs"/>
                        </a:rPr>
                        <a:t>Arduino Nano 33 BLE (MBed OS, Wasm3)</a:t>
                      </a:r>
                      <a:endParaRPr lang="en-US" sz="1400" b="0" i="0" u="none" strike="noStrike" kern="1200">
                        <a:solidFill>
                          <a:srgbClr val="2774AE"/>
                        </a:solidFill>
                        <a:latin typeface="+mn-lt"/>
                        <a:ea typeface="+mn-ea"/>
                        <a:cs typeface="+mn-cs"/>
                      </a:endParaRPr>
                    </a:p>
                  </a:txBody>
                  <a:tcPr marL="365760"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i="0">
                          <a:solidFill>
                            <a:srgbClr val="2774AE"/>
                          </a:solidFill>
                          <a:latin typeface="Helvetica Regular"/>
                        </a:rPr>
                        <a:t>24x</a:t>
                      </a:r>
                    </a:p>
                  </a:txBody>
                  <a:tcPr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1655040"/>
                  </a:ext>
                </a:extLst>
              </a:tr>
            </a:tbl>
          </a:graphicData>
        </a:graphic>
      </p:graphicFrame>
      <p:pic>
        <p:nvPicPr>
          <p:cNvPr id="5" name="Picture 5" descr="Chart, bar chart&#10;&#10;Description automatically generated">
            <a:extLst>
              <a:ext uri="{FF2B5EF4-FFF2-40B4-BE49-F238E27FC236}">
                <a16:creationId xmlns:a16="http://schemas.microsoft.com/office/drawing/2014/main" id="{0664E1A9-E228-4CFE-8036-6E537AFB3095}"/>
              </a:ext>
            </a:extLst>
          </p:cNvPr>
          <p:cNvPicPr>
            <a:picLocks noChangeAspect="1"/>
          </p:cNvPicPr>
          <p:nvPr/>
        </p:nvPicPr>
        <p:blipFill>
          <a:blip r:embed="rId3"/>
          <a:stretch>
            <a:fillRect/>
          </a:stretch>
        </p:blipFill>
        <p:spPr>
          <a:xfrm>
            <a:off x="4614196" y="1301073"/>
            <a:ext cx="3889725" cy="3159688"/>
          </a:xfrm>
          <a:prstGeom prst="rect">
            <a:avLst/>
          </a:prstGeom>
        </p:spPr>
      </p:pic>
    </p:spTree>
    <p:extLst>
      <p:ext uri="{BB962C8B-B14F-4D97-AF65-F5344CB8AC3E}">
        <p14:creationId xmlns:p14="http://schemas.microsoft.com/office/powerpoint/2010/main" val="628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61CC8-4B94-4DD4-B443-ADBA1E156322}"/>
              </a:ext>
            </a:extLst>
          </p:cNvPr>
          <p:cNvSpPr>
            <a:spLocks noGrp="1"/>
          </p:cNvSpPr>
          <p:nvPr>
            <p:ph type="body" sz="quarter" idx="13"/>
          </p:nvPr>
        </p:nvSpPr>
        <p:spPr>
          <a:xfrm>
            <a:off x="731520" y="1828800"/>
            <a:ext cx="3383280" cy="1179810"/>
          </a:xfrm>
        </p:spPr>
        <p:txBody>
          <a:bodyPr vert="horz" wrap="square" lIns="0" tIns="0" rIns="0" bIns="0" rtlCol="0" anchor="t">
            <a:spAutoFit/>
          </a:bodyPr>
          <a:lstStyle/>
          <a:p>
            <a:pPr marL="285750" indent="-285750">
              <a:buFont typeface="Arial" panose="020B0604020202020204" pitchFamily="34" charset="0"/>
              <a:buChar char="•"/>
            </a:pPr>
            <a:r>
              <a:rPr lang="en-US" dirty="0" err="1">
                <a:latin typeface="Helvetica Regular"/>
              </a:rPr>
              <a:t>WebAssembly</a:t>
            </a:r>
            <a:r>
              <a:rPr lang="en-US" dirty="0">
                <a:latin typeface="Helvetica Regular"/>
              </a:rPr>
              <a:t> is more secure than native C code</a:t>
            </a:r>
          </a:p>
          <a:p>
            <a:pPr marL="285750" indent="-285750">
              <a:buFont typeface="Arial" panose="020B0604020202020204" pitchFamily="34" charset="0"/>
              <a:buChar char="•"/>
            </a:pPr>
            <a:r>
              <a:rPr lang="en-US" dirty="0">
                <a:latin typeface="Helvetica Regular"/>
              </a:rPr>
              <a:t>Ahead of time</a:t>
            </a:r>
            <a:r>
              <a:rPr lang="en-US" dirty="0"/>
              <a:t> (</a:t>
            </a:r>
            <a:r>
              <a:rPr lang="en-US" dirty="0" err="1"/>
              <a:t>AoT</a:t>
            </a:r>
            <a:r>
              <a:rPr lang="en-US" dirty="0"/>
              <a:t>)</a:t>
            </a:r>
            <a:r>
              <a:rPr lang="en-US" dirty="0">
                <a:latin typeface="Helvetica Regular"/>
              </a:rPr>
              <a:t> and JIT available on WAMR (but not supported yet on </a:t>
            </a:r>
            <a:r>
              <a:rPr lang="en-US" dirty="0" err="1">
                <a:latin typeface="Helvetica Regular"/>
              </a:rPr>
              <a:t>Mbed</a:t>
            </a:r>
            <a:r>
              <a:rPr lang="en-US">
                <a:latin typeface="Helvetica Regular"/>
              </a:rPr>
              <a:t>)</a:t>
            </a:r>
            <a:endParaRPr lang="en-US"/>
          </a:p>
        </p:txBody>
      </p:sp>
      <p:sp>
        <p:nvSpPr>
          <p:cNvPr id="3" name="Text Placeholder 2">
            <a:extLst>
              <a:ext uri="{FF2B5EF4-FFF2-40B4-BE49-F238E27FC236}">
                <a16:creationId xmlns:a16="http://schemas.microsoft.com/office/drawing/2014/main" id="{34BC0131-7378-4E5C-A61B-74A27C4F705E}"/>
              </a:ext>
            </a:extLst>
          </p:cNvPr>
          <p:cNvSpPr>
            <a:spLocks noGrp="1"/>
          </p:cNvSpPr>
          <p:nvPr>
            <p:ph type="body" sz="quarter" idx="15"/>
          </p:nvPr>
        </p:nvSpPr>
        <p:spPr>
          <a:xfrm>
            <a:off x="731520" y="1463040"/>
            <a:ext cx="3383280" cy="215444"/>
          </a:xfrm>
        </p:spPr>
        <p:txBody>
          <a:bodyPr/>
          <a:lstStyle/>
          <a:p>
            <a:r>
              <a:rPr lang="en-US"/>
              <a:t>Strengths</a:t>
            </a:r>
          </a:p>
        </p:txBody>
      </p:sp>
      <p:sp>
        <p:nvSpPr>
          <p:cNvPr id="4" name="Date Placeholder 3">
            <a:extLst>
              <a:ext uri="{FF2B5EF4-FFF2-40B4-BE49-F238E27FC236}">
                <a16:creationId xmlns:a16="http://schemas.microsoft.com/office/drawing/2014/main" id="{8C92C90A-4C12-4EFA-918D-E004A79C7CC7}"/>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3027F9C2-A8DC-4051-9BAF-3380F8A5F4E6}"/>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ext Placeholder 5">
            <a:extLst>
              <a:ext uri="{FF2B5EF4-FFF2-40B4-BE49-F238E27FC236}">
                <a16:creationId xmlns:a16="http://schemas.microsoft.com/office/drawing/2014/main" id="{FCDD4E47-8E8E-43F1-9526-E255327288A1}"/>
              </a:ext>
            </a:extLst>
          </p:cNvPr>
          <p:cNvSpPr>
            <a:spLocks noGrp="1"/>
          </p:cNvSpPr>
          <p:nvPr>
            <p:ph type="body" sz="quarter" idx="20"/>
          </p:nvPr>
        </p:nvSpPr>
        <p:spPr>
          <a:xfrm>
            <a:off x="5029200" y="1828800"/>
            <a:ext cx="3383280" cy="1497846"/>
          </a:xfrm>
        </p:spPr>
        <p:txBody>
          <a:bodyPr/>
          <a:lstStyle/>
          <a:p>
            <a:pPr marL="285750" indent="-285750">
              <a:buFont typeface="Arial" panose="020B0604020202020204" pitchFamily="34" charset="0"/>
              <a:buChar char="•"/>
            </a:pPr>
            <a:r>
              <a:rPr lang="en-US"/>
              <a:t>Arduino implementation requires bootloader support</a:t>
            </a:r>
          </a:p>
          <a:p>
            <a:pPr marL="285750" indent="-285750">
              <a:buFont typeface="Arial" panose="020B0604020202020204" pitchFamily="34" charset="0"/>
              <a:buChar char="•"/>
            </a:pPr>
            <a:r>
              <a:rPr lang="en-US"/>
              <a:t>WASM3 implementation on </a:t>
            </a:r>
            <a:r>
              <a:rPr lang="en-US" err="1"/>
              <a:t>Nucleo</a:t>
            </a:r>
            <a:r>
              <a:rPr lang="en-US"/>
              <a:t> board</a:t>
            </a:r>
          </a:p>
          <a:p>
            <a:pPr marL="285750" indent="-285750">
              <a:buFont typeface="Arial" panose="020B0604020202020204" pitchFamily="34" charset="0"/>
              <a:buChar char="•"/>
            </a:pPr>
            <a:r>
              <a:rPr lang="en-US"/>
              <a:t>Ahead of time (</a:t>
            </a:r>
            <a:r>
              <a:rPr lang="en-US" err="1"/>
              <a:t>AoT</a:t>
            </a:r>
            <a:r>
              <a:rPr lang="en-US"/>
              <a:t>) implementation has been disabled for our project </a:t>
            </a:r>
          </a:p>
        </p:txBody>
      </p:sp>
      <p:sp>
        <p:nvSpPr>
          <p:cNvPr id="7" name="Text Placeholder 6">
            <a:extLst>
              <a:ext uri="{FF2B5EF4-FFF2-40B4-BE49-F238E27FC236}">
                <a16:creationId xmlns:a16="http://schemas.microsoft.com/office/drawing/2014/main" id="{6BAB5CFC-81EA-4F69-ADC5-D3F873C87195}"/>
              </a:ext>
            </a:extLst>
          </p:cNvPr>
          <p:cNvSpPr>
            <a:spLocks noGrp="1"/>
          </p:cNvSpPr>
          <p:nvPr>
            <p:ph type="body" sz="quarter" idx="21"/>
          </p:nvPr>
        </p:nvSpPr>
        <p:spPr/>
        <p:txBody>
          <a:bodyPr/>
          <a:lstStyle/>
          <a:p>
            <a:r>
              <a:rPr lang="en-US"/>
              <a:t>Weaknesses</a:t>
            </a:r>
          </a:p>
        </p:txBody>
      </p:sp>
      <p:sp>
        <p:nvSpPr>
          <p:cNvPr id="8" name="Title 7">
            <a:extLst>
              <a:ext uri="{FF2B5EF4-FFF2-40B4-BE49-F238E27FC236}">
                <a16:creationId xmlns:a16="http://schemas.microsoft.com/office/drawing/2014/main" id="{5EB7C0C1-A6E3-4094-9ACB-95E0BE68675E}"/>
              </a:ext>
            </a:extLst>
          </p:cNvPr>
          <p:cNvSpPr>
            <a:spLocks noGrp="1"/>
          </p:cNvSpPr>
          <p:nvPr>
            <p:ph type="title"/>
          </p:nvPr>
        </p:nvSpPr>
        <p:spPr/>
        <p:txBody>
          <a:bodyPr/>
          <a:lstStyle/>
          <a:p>
            <a:r>
              <a:rPr lang="en-US"/>
              <a:t>Project Analysis</a:t>
            </a:r>
          </a:p>
        </p:txBody>
      </p:sp>
    </p:spTree>
    <p:extLst>
      <p:ext uri="{BB962C8B-B14F-4D97-AF65-F5344CB8AC3E}">
        <p14:creationId xmlns:p14="http://schemas.microsoft.com/office/powerpoint/2010/main" val="120787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C04C2-6A63-4DA9-9D45-EE3DEBDF5CB0}"/>
              </a:ext>
            </a:extLst>
          </p:cNvPr>
          <p:cNvSpPr>
            <a:spLocks noGrp="1"/>
          </p:cNvSpPr>
          <p:nvPr>
            <p:ph type="body" sz="quarter" idx="13"/>
          </p:nvPr>
        </p:nvSpPr>
        <p:spPr>
          <a:xfrm>
            <a:off x="1097280" y="1828801"/>
            <a:ext cx="6858000" cy="533479"/>
          </a:xfrm>
        </p:spPr>
        <p:txBody>
          <a:bodyPr vert="horz" wrap="square" lIns="0" tIns="0" rIns="0" bIns="0" rtlCol="0" anchor="t">
            <a:spAutoFit/>
          </a:bodyPr>
          <a:lstStyle/>
          <a:p>
            <a:pPr marL="285750" indent="-285750">
              <a:buChar char="•"/>
            </a:pPr>
            <a:r>
              <a:rPr lang="en-US" err="1">
                <a:latin typeface="Helvetica Regular"/>
              </a:rPr>
              <a:t>WebAssembly</a:t>
            </a:r>
            <a:r>
              <a:rPr lang="en-US">
                <a:latin typeface="Helvetica Regular"/>
              </a:rPr>
              <a:t> can now be run on devices running </a:t>
            </a:r>
            <a:r>
              <a:rPr lang="en-US" err="1">
                <a:latin typeface="Helvetica Regular"/>
              </a:rPr>
              <a:t>MBed</a:t>
            </a:r>
            <a:r>
              <a:rPr lang="en-US">
                <a:latin typeface="Helvetica Regular"/>
              </a:rPr>
              <a:t> OS</a:t>
            </a:r>
          </a:p>
          <a:p>
            <a:pPr marL="285750" indent="-285750">
              <a:buChar char="•"/>
            </a:pPr>
            <a:r>
              <a:rPr lang="en-US">
                <a:latin typeface="Helvetica Regular"/>
              </a:rPr>
              <a:t>WAMR ported to </a:t>
            </a:r>
            <a:r>
              <a:rPr lang="en-US" err="1">
                <a:latin typeface="Helvetica Regular"/>
              </a:rPr>
              <a:t>MBed</a:t>
            </a:r>
            <a:endParaRPr lang="en-US"/>
          </a:p>
        </p:txBody>
      </p:sp>
      <p:sp>
        <p:nvSpPr>
          <p:cNvPr id="4" name="Date Placeholder 3">
            <a:extLst>
              <a:ext uri="{FF2B5EF4-FFF2-40B4-BE49-F238E27FC236}">
                <a16:creationId xmlns:a16="http://schemas.microsoft.com/office/drawing/2014/main" id="{95A68ECC-224E-4530-AEFC-234C8E7214AA}"/>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CBA05CE4-94B6-478B-9EFA-75922EF67272}"/>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3FBC4735-DA12-4EC4-B28C-E403A4519F6E}"/>
              </a:ext>
            </a:extLst>
          </p:cNvPr>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288858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BA527-DC63-4BF7-A70F-05DC23CD7AE5}"/>
              </a:ext>
            </a:extLst>
          </p:cNvPr>
          <p:cNvSpPr>
            <a:spLocks noGrp="1"/>
          </p:cNvSpPr>
          <p:nvPr>
            <p:ph type="dt" sz="half" idx="10"/>
          </p:nvPr>
        </p:nvSpPr>
        <p:spPr/>
        <p:txBody>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Helvetica"/>
                <a:ea typeface="+mn-ea"/>
                <a:cs typeface="+mn-cs"/>
              </a:rPr>
              <a:t>UCLA | </a:t>
            </a:r>
            <a:r>
              <a:rPr lang="en-US"/>
              <a:t>Fall</a:t>
            </a:r>
            <a:r>
              <a:rPr kumimoji="0" lang="en-US" sz="800" b="0" i="0" u="none" strike="noStrike" kern="1200" cap="none" spc="0" normalizeH="0" baseline="0" noProof="0">
                <a:ln>
                  <a:noFill/>
                </a:ln>
                <a:solidFill>
                  <a:srgbClr val="FFFFFF"/>
                </a:solidFill>
                <a:effectLst/>
                <a:uLnTx/>
                <a:uFillTx/>
                <a:latin typeface="Helvetica"/>
                <a:ea typeface="+mn-ea"/>
                <a:cs typeface="+mn-cs"/>
              </a:rPr>
              <a:t> 2020</a:t>
            </a:r>
          </a:p>
        </p:txBody>
      </p:sp>
      <p:sp>
        <p:nvSpPr>
          <p:cNvPr id="3" name="Slide Number Placeholder 2">
            <a:extLst>
              <a:ext uri="{FF2B5EF4-FFF2-40B4-BE49-F238E27FC236}">
                <a16:creationId xmlns:a16="http://schemas.microsoft.com/office/drawing/2014/main" id="{02F04F7F-46BC-4A2C-9990-E41DB44ADE79}"/>
              </a:ext>
            </a:extLst>
          </p:cNvPr>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D59DAAA-0634-FC41-A826-8BC222AF9A3E}" type="slidenum">
              <a:rPr kumimoji="0" lang="en-US" sz="800" b="0" i="0" u="none" strike="noStrike" kern="1200" cap="none" spc="0" normalizeH="0" baseline="0" noProof="0" smtClean="0">
                <a:ln>
                  <a:noFill/>
                </a:ln>
                <a:solidFill>
                  <a:srgbClr val="FFFFFF"/>
                </a:solidFill>
                <a:effectLst/>
                <a:uLnTx/>
                <a:uFillTx/>
                <a:latin typeface="Helvetica"/>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FFFFFF"/>
              </a:solidFill>
              <a:effectLst/>
              <a:uLnTx/>
              <a:uFillTx/>
              <a:latin typeface="Helvetica"/>
              <a:ea typeface="+mn-ea"/>
              <a:cs typeface="+mn-cs"/>
            </a:endParaRPr>
          </a:p>
        </p:txBody>
      </p:sp>
    </p:spTree>
    <p:extLst>
      <p:ext uri="{BB962C8B-B14F-4D97-AF65-F5344CB8AC3E}">
        <p14:creationId xmlns:p14="http://schemas.microsoft.com/office/powerpoint/2010/main" val="2637676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BB969F-557A-4EE8-9764-184A9BEBE397}"/>
              </a:ext>
            </a:extLst>
          </p:cNvPr>
          <p:cNvSpPr>
            <a:spLocks noGrp="1"/>
          </p:cNvSpPr>
          <p:nvPr>
            <p:ph type="dt" sz="half" idx="18"/>
          </p:nvPr>
        </p:nvSpPr>
        <p:spPr/>
        <p:txBody>
          <a:bodyPr/>
          <a:lstStyle/>
          <a:p>
            <a:pPr algn="r"/>
            <a:r>
              <a:rPr lang="en-US"/>
              <a:t>UCLA | Fall 2020</a:t>
            </a:r>
          </a:p>
          <a:p>
            <a:endParaRPr lang="en-US"/>
          </a:p>
        </p:txBody>
      </p:sp>
      <p:sp>
        <p:nvSpPr>
          <p:cNvPr id="5" name="Slide Number Placeholder 4">
            <a:extLst>
              <a:ext uri="{FF2B5EF4-FFF2-40B4-BE49-F238E27FC236}">
                <a16:creationId xmlns:a16="http://schemas.microsoft.com/office/drawing/2014/main" id="{B8722C0D-C9C5-46E0-9123-80842A0A98F6}"/>
              </a:ext>
            </a:extLst>
          </p:cNvPr>
          <p:cNvSpPr>
            <a:spLocks noGrp="1"/>
          </p:cNvSpPr>
          <p:nvPr>
            <p:ph type="sldNum" sz="quarter" idx="19"/>
          </p:nvPr>
        </p:nvSpPr>
        <p:spPr/>
        <p:txBody>
          <a:bodyPr/>
          <a:lstStyle/>
          <a:p>
            <a:fld id="{B6238B5B-F19C-E947-A0BC-87BD7983F871}" type="slidenum">
              <a:rPr lang="en-US" smtClean="0"/>
              <a:pPr/>
              <a:t>19</a:t>
            </a:fld>
            <a:endParaRPr lang="en-US"/>
          </a:p>
        </p:txBody>
      </p:sp>
      <p:sp>
        <p:nvSpPr>
          <p:cNvPr id="6" name="Title 5">
            <a:extLst>
              <a:ext uri="{FF2B5EF4-FFF2-40B4-BE49-F238E27FC236}">
                <a16:creationId xmlns:a16="http://schemas.microsoft.com/office/drawing/2014/main" id="{3E0A7CA9-F6D3-4149-8A7F-C704A2F8AAEC}"/>
              </a:ext>
            </a:extLst>
          </p:cNvPr>
          <p:cNvSpPr>
            <a:spLocks noGrp="1"/>
          </p:cNvSpPr>
          <p:nvPr>
            <p:ph type="title"/>
          </p:nvPr>
        </p:nvSpPr>
        <p:spPr/>
        <p:txBody>
          <a:bodyPr/>
          <a:lstStyle/>
          <a:p>
            <a:r>
              <a:rPr lang="en-US"/>
              <a:t>References</a:t>
            </a:r>
          </a:p>
        </p:txBody>
      </p:sp>
      <p:sp>
        <p:nvSpPr>
          <p:cNvPr id="7" name="Text Placeholder 6">
            <a:extLst>
              <a:ext uri="{FF2B5EF4-FFF2-40B4-BE49-F238E27FC236}">
                <a16:creationId xmlns:a16="http://schemas.microsoft.com/office/drawing/2014/main" id="{9AF1BF6A-D7A2-4327-9746-7B1E0EFBB7A3}"/>
              </a:ext>
            </a:extLst>
          </p:cNvPr>
          <p:cNvSpPr>
            <a:spLocks noGrp="1"/>
          </p:cNvSpPr>
          <p:nvPr>
            <p:ph type="body" sz="quarter" idx="20"/>
          </p:nvPr>
        </p:nvSpPr>
        <p:spPr>
          <a:xfrm>
            <a:off x="640079" y="1330823"/>
            <a:ext cx="6858000" cy="1756378"/>
          </a:xfrm>
        </p:spPr>
        <p:txBody>
          <a:bodyPr/>
          <a:lstStyle/>
          <a:p>
            <a:pPr marL="342900" indent="-342900" fontAlgn="base">
              <a:buFont typeface="+mj-lt"/>
              <a:buAutoNum type="arabicPeriod"/>
            </a:pPr>
            <a:r>
              <a:rPr lang="en-US">
                <a:solidFill>
                  <a:srgbClr val="262626"/>
                </a:solidFill>
                <a:latin typeface="Open Sans"/>
              </a:rPr>
              <a:t>A. </a:t>
            </a:r>
            <a:r>
              <a:rPr lang="en-US" err="1">
                <a:solidFill>
                  <a:srgbClr val="262626"/>
                </a:solidFill>
                <a:latin typeface="Open Sans"/>
              </a:rPr>
              <a:t>Jangda</a:t>
            </a:r>
            <a:r>
              <a:rPr lang="en-US">
                <a:solidFill>
                  <a:srgbClr val="262626"/>
                </a:solidFill>
                <a:latin typeface="Open Sans"/>
              </a:rPr>
              <a:t>, B. Powers, E. D. Berger and A. Guha, "Not so fast: Analyzing the performance of </a:t>
            </a:r>
            <a:r>
              <a:rPr lang="en-US" err="1">
                <a:solidFill>
                  <a:srgbClr val="262626"/>
                </a:solidFill>
                <a:latin typeface="Open Sans"/>
              </a:rPr>
              <a:t>webassembly</a:t>
            </a:r>
            <a:r>
              <a:rPr lang="en-US">
                <a:solidFill>
                  <a:srgbClr val="262626"/>
                </a:solidFill>
                <a:latin typeface="Open Sans"/>
              </a:rPr>
              <a:t> vs. native code", </a:t>
            </a:r>
            <a:r>
              <a:rPr lang="en-US" i="1">
                <a:solidFill>
                  <a:srgbClr val="262626"/>
                </a:solidFill>
                <a:latin typeface="Open Sans"/>
              </a:rPr>
              <a:t>2019 {USENIX} Annual Technical Conference ({USENIX}{ATC}19)</a:t>
            </a:r>
            <a:r>
              <a:rPr lang="en-US">
                <a:solidFill>
                  <a:srgbClr val="262626"/>
                </a:solidFill>
                <a:latin typeface="Open Sans"/>
              </a:rPr>
              <a:t>, pp. 107-120, 2019.</a:t>
            </a:r>
          </a:p>
          <a:p>
            <a:pPr marL="342900" indent="-342900" fontAlgn="base">
              <a:buFont typeface="+mj-lt"/>
              <a:buAutoNum type="arabicPeriod"/>
            </a:pPr>
            <a:r>
              <a:rPr lang="en-US">
                <a:solidFill>
                  <a:srgbClr val="262626"/>
                </a:solidFill>
                <a:latin typeface="Open Sans"/>
              </a:rPr>
              <a:t>E</a:t>
            </a:r>
            <a:r>
              <a:rPr lang="en-US" b="0" i="0" u="none" strike="noStrike">
                <a:solidFill>
                  <a:srgbClr val="262626"/>
                </a:solidFill>
                <a:effectLst/>
                <a:latin typeface="Open Sans"/>
              </a:rPr>
              <a:t>. Wen and G. Weber, "</a:t>
            </a:r>
            <a:r>
              <a:rPr lang="en-US" b="0" i="0" u="none" strike="noStrike" err="1">
                <a:solidFill>
                  <a:srgbClr val="262626"/>
                </a:solidFill>
                <a:effectLst/>
                <a:latin typeface="Open Sans"/>
              </a:rPr>
              <a:t>Wasmachine</a:t>
            </a:r>
            <a:r>
              <a:rPr lang="en-US" b="0" i="0" u="none" strike="noStrike">
                <a:solidFill>
                  <a:srgbClr val="262626"/>
                </a:solidFill>
                <a:effectLst/>
                <a:latin typeface="Open Sans"/>
              </a:rPr>
              <a:t>: Bring IoT up to Speed with A </a:t>
            </a:r>
            <a:r>
              <a:rPr lang="en-US" b="0" i="0" u="none" strike="noStrike" err="1">
                <a:solidFill>
                  <a:srgbClr val="262626"/>
                </a:solidFill>
                <a:effectLst/>
                <a:latin typeface="Open Sans"/>
              </a:rPr>
              <a:t>WebAssembly</a:t>
            </a:r>
            <a:r>
              <a:rPr lang="en-US" b="0" i="0" u="none" strike="noStrike">
                <a:solidFill>
                  <a:srgbClr val="262626"/>
                </a:solidFill>
                <a:effectLst/>
                <a:latin typeface="Open Sans"/>
              </a:rPr>
              <a:t> OS," </a:t>
            </a:r>
            <a:r>
              <a:rPr lang="en-US" b="0" i="1" u="none" strike="noStrike">
                <a:solidFill>
                  <a:srgbClr val="262626"/>
                </a:solidFill>
                <a:effectLst/>
                <a:latin typeface="Open Sans"/>
              </a:rPr>
              <a:t>2020 IEEE International Conference on Pervasive Computing and Communications Workshops (</a:t>
            </a:r>
            <a:r>
              <a:rPr lang="en-US" b="0" i="1" u="none" strike="noStrike" err="1">
                <a:solidFill>
                  <a:srgbClr val="262626"/>
                </a:solidFill>
                <a:effectLst/>
                <a:latin typeface="Open Sans"/>
              </a:rPr>
              <a:t>PerCom</a:t>
            </a:r>
            <a:r>
              <a:rPr lang="en-US" b="0" i="1" u="none" strike="noStrike">
                <a:solidFill>
                  <a:srgbClr val="262626"/>
                </a:solidFill>
                <a:effectLst/>
                <a:latin typeface="Open Sans"/>
              </a:rPr>
              <a:t> Workshops)</a:t>
            </a:r>
            <a:r>
              <a:rPr lang="en-US" b="0" i="0" u="none" strike="noStrike">
                <a:solidFill>
                  <a:srgbClr val="262626"/>
                </a:solidFill>
                <a:effectLst/>
                <a:latin typeface="Open Sans"/>
              </a:rPr>
              <a:t>, Austin, TX, USA, 2020, pp. 1-4, </a:t>
            </a:r>
            <a:r>
              <a:rPr lang="en-US" b="0" i="0" u="none" strike="noStrike" err="1">
                <a:solidFill>
                  <a:srgbClr val="262626"/>
                </a:solidFill>
                <a:effectLst/>
                <a:latin typeface="Open Sans"/>
              </a:rPr>
              <a:t>doi</a:t>
            </a:r>
            <a:r>
              <a:rPr lang="en-US" b="0" i="0" u="none" strike="noStrike">
                <a:solidFill>
                  <a:srgbClr val="262626"/>
                </a:solidFill>
                <a:effectLst/>
                <a:latin typeface="Open Sans"/>
              </a:rPr>
              <a:t>: 10.1109/PerComWorkshops48775.2020.9156135. </a:t>
            </a:r>
            <a:r>
              <a:rPr lang="en-US" b="0" i="0">
                <a:solidFill>
                  <a:srgbClr val="000000"/>
                </a:solidFill>
                <a:effectLst/>
                <a:latin typeface="Open Sans"/>
              </a:rPr>
              <a:t>​</a:t>
            </a:r>
            <a:endParaRPr lang="en-US" b="0" i="0">
              <a:solidFill>
                <a:srgbClr val="000000"/>
              </a:solidFill>
              <a:effectLst/>
              <a:latin typeface="Arial" panose="020B0604020202020204" pitchFamily="34" charset="0"/>
            </a:endParaRPr>
          </a:p>
          <a:p>
            <a:endParaRPr lang="en-US"/>
          </a:p>
        </p:txBody>
      </p:sp>
    </p:spTree>
    <p:extLst>
      <p:ext uri="{BB962C8B-B14F-4D97-AF65-F5344CB8AC3E}">
        <p14:creationId xmlns:p14="http://schemas.microsoft.com/office/powerpoint/2010/main" val="365707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D7ADE7-C223-4C5E-90B6-1E4718F94A22}"/>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8A70AF89-A6A3-4539-A25C-99643DA3696F}"/>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8DE9C666-7D2C-4FC7-B92D-309AA80FCEF1}"/>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554C8A63-33C2-4DAC-9034-A779991F025B}"/>
              </a:ext>
            </a:extLst>
          </p:cNvPr>
          <p:cNvSpPr>
            <a:spLocks noGrp="1"/>
          </p:cNvSpPr>
          <p:nvPr>
            <p:ph type="body" sz="quarter" idx="20"/>
          </p:nvPr>
        </p:nvSpPr>
        <p:spPr>
          <a:xfrm>
            <a:off x="640079" y="1355463"/>
            <a:ext cx="6858000" cy="1870256"/>
          </a:xfrm>
        </p:spPr>
        <p:txBody>
          <a:bodyPr/>
          <a:lstStyle/>
          <a:p>
            <a:r>
              <a:rPr lang="en-US"/>
              <a:t>Objective and Approach</a:t>
            </a:r>
          </a:p>
          <a:p>
            <a:r>
              <a:rPr lang="en-US"/>
              <a:t>Implementation</a:t>
            </a:r>
          </a:p>
          <a:p>
            <a:r>
              <a:rPr lang="en-US"/>
              <a:t>Results</a:t>
            </a:r>
          </a:p>
          <a:p>
            <a:r>
              <a:rPr lang="en-US"/>
              <a:t>Evaluation</a:t>
            </a:r>
          </a:p>
          <a:p>
            <a:pPr lvl="1"/>
            <a:r>
              <a:rPr lang="en-US">
                <a:latin typeface="Helvetica" pitchFamily="2" charset="0"/>
              </a:rPr>
              <a:t>Comparison</a:t>
            </a:r>
          </a:p>
          <a:p>
            <a:pPr lvl="1"/>
            <a:r>
              <a:rPr lang="en-US">
                <a:latin typeface="Helvetica" pitchFamily="2" charset="0"/>
              </a:rPr>
              <a:t>Project Analysis</a:t>
            </a:r>
          </a:p>
          <a:p>
            <a:r>
              <a:rPr lang="en-US"/>
              <a:t>Conclusion</a:t>
            </a:r>
          </a:p>
        </p:txBody>
      </p:sp>
    </p:spTree>
    <p:extLst>
      <p:ext uri="{BB962C8B-B14F-4D97-AF65-F5344CB8AC3E}">
        <p14:creationId xmlns:p14="http://schemas.microsoft.com/office/powerpoint/2010/main" val="23699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343FF-4EC3-4C45-BDCB-E19198976DBB}"/>
              </a:ext>
            </a:extLst>
          </p:cNvPr>
          <p:cNvSpPr>
            <a:spLocks noGrp="1"/>
          </p:cNvSpPr>
          <p:nvPr>
            <p:ph type="body" sz="quarter" idx="20"/>
          </p:nvPr>
        </p:nvSpPr>
        <p:spPr/>
        <p:txBody>
          <a:bodyPr/>
          <a:lstStyle/>
          <a:p>
            <a:endParaRPr lang="en-US"/>
          </a:p>
        </p:txBody>
      </p:sp>
      <p:sp>
        <p:nvSpPr>
          <p:cNvPr id="3" name="Date Placeholder 2">
            <a:extLst>
              <a:ext uri="{FF2B5EF4-FFF2-40B4-BE49-F238E27FC236}">
                <a16:creationId xmlns:a16="http://schemas.microsoft.com/office/drawing/2014/main" id="{86E0DA3D-A6A1-4FDE-8DC1-494E5D371C43}"/>
              </a:ext>
            </a:extLst>
          </p:cNvPr>
          <p:cNvSpPr>
            <a:spLocks noGrp="1"/>
          </p:cNvSpPr>
          <p:nvPr>
            <p:ph type="dt" sz="half" idx="2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Helvetica"/>
                <a:ea typeface="+mn-ea"/>
                <a:cs typeface="+mn-cs"/>
              </a:rPr>
              <a:t>UCLA | </a:t>
            </a:r>
            <a:r>
              <a:rPr lang="en-US"/>
              <a:t>Fall</a:t>
            </a:r>
            <a:r>
              <a:rPr kumimoji="0" lang="en-US" sz="800" b="0" i="0" u="none" strike="noStrike" kern="1200" cap="none" spc="0" normalizeH="0" baseline="0" noProof="0">
                <a:ln>
                  <a:noFill/>
                </a:ln>
                <a:solidFill>
                  <a:srgbClr val="FFFFFF"/>
                </a:solidFill>
                <a:effectLst/>
                <a:uLnTx/>
                <a:uFillTx/>
                <a:latin typeface="Helvetica"/>
                <a:ea typeface="+mn-ea"/>
                <a:cs typeface="+mn-cs"/>
              </a:rPr>
              <a:t> 2020</a:t>
            </a:r>
          </a:p>
        </p:txBody>
      </p:sp>
      <p:sp>
        <p:nvSpPr>
          <p:cNvPr id="4" name="Slide Number Placeholder 3">
            <a:extLst>
              <a:ext uri="{FF2B5EF4-FFF2-40B4-BE49-F238E27FC236}">
                <a16:creationId xmlns:a16="http://schemas.microsoft.com/office/drawing/2014/main" id="{2374466F-205F-4C7A-9867-213A2ED2FC91}"/>
              </a:ext>
            </a:extLst>
          </p:cNvPr>
          <p:cNvSpPr>
            <a:spLocks noGrp="1"/>
          </p:cNvSpPr>
          <p:nvPr>
            <p:ph type="sldNum" sz="quarter" idx="2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D59DAAA-0634-FC41-A826-8BC222AF9A3E}" type="slidenum">
              <a:rPr kumimoji="0" lang="en-US" sz="800" b="0" i="0" u="none" strike="noStrike" kern="1200" cap="none" spc="0" normalizeH="0" baseline="0" noProof="0" smtClean="0">
                <a:ln>
                  <a:noFill/>
                </a:ln>
                <a:solidFill>
                  <a:srgbClr val="FFFFFF"/>
                </a:solidFill>
                <a:effectLst/>
                <a:uLnTx/>
                <a:uFillTx/>
                <a:latin typeface="Helvetica"/>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Helvetica"/>
              <a:ea typeface="+mn-ea"/>
              <a:cs typeface="+mn-cs"/>
            </a:endParaRPr>
          </a:p>
        </p:txBody>
      </p:sp>
      <p:sp>
        <p:nvSpPr>
          <p:cNvPr id="5" name="Text Placeholder 4">
            <a:extLst>
              <a:ext uri="{FF2B5EF4-FFF2-40B4-BE49-F238E27FC236}">
                <a16:creationId xmlns:a16="http://schemas.microsoft.com/office/drawing/2014/main" id="{33E53844-7670-45E8-84C5-81629F078914}"/>
              </a:ext>
            </a:extLst>
          </p:cNvPr>
          <p:cNvSpPr>
            <a:spLocks noGrp="1"/>
          </p:cNvSpPr>
          <p:nvPr>
            <p:ph type="body" sz="quarter" idx="32"/>
          </p:nvPr>
        </p:nvSpPr>
        <p:spPr/>
        <p:txBody>
          <a:bodyPr/>
          <a:lstStyle/>
          <a:p>
            <a:r>
              <a:rPr lang="en-US"/>
              <a:t>Objective and Approach</a:t>
            </a:r>
          </a:p>
        </p:txBody>
      </p:sp>
    </p:spTree>
    <p:extLst>
      <p:ext uri="{BB962C8B-B14F-4D97-AF65-F5344CB8AC3E}">
        <p14:creationId xmlns:p14="http://schemas.microsoft.com/office/powerpoint/2010/main" val="3923676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F63438-5299-4DB5-A76B-5D19B8D05D3E}"/>
              </a:ext>
            </a:extLst>
          </p:cNvPr>
          <p:cNvSpPr>
            <a:spLocks noGrp="1"/>
          </p:cNvSpPr>
          <p:nvPr>
            <p:ph type="body" sz="quarter" idx="13"/>
          </p:nvPr>
        </p:nvSpPr>
        <p:spPr>
          <a:xfrm>
            <a:off x="695650" y="3689835"/>
            <a:ext cx="6858000" cy="215444"/>
          </a:xfrm>
        </p:spPr>
        <p:txBody>
          <a:bodyPr/>
          <a:lstStyle/>
          <a:p>
            <a:r>
              <a:rPr lang="en-US">
                <a:latin typeface="Helvetica" pitchFamily="2" charset="0"/>
              </a:rPr>
              <a:t>Port </a:t>
            </a:r>
            <a:r>
              <a:rPr lang="en-US" err="1">
                <a:latin typeface="Helvetica" pitchFamily="2" charset="0"/>
              </a:rPr>
              <a:t>WebAssembly</a:t>
            </a:r>
            <a:r>
              <a:rPr lang="en-US">
                <a:latin typeface="Helvetica" pitchFamily="2" charset="0"/>
              </a:rPr>
              <a:t> Micro Runtime (WAMR) to run on </a:t>
            </a:r>
            <a:r>
              <a:rPr lang="en-US" err="1">
                <a:latin typeface="Helvetica" pitchFamily="2" charset="0"/>
              </a:rPr>
              <a:t>Mbed</a:t>
            </a:r>
            <a:r>
              <a:rPr lang="en-US">
                <a:latin typeface="Helvetica" pitchFamily="2" charset="0"/>
              </a:rPr>
              <a:t> OS.</a:t>
            </a:r>
          </a:p>
        </p:txBody>
      </p:sp>
      <p:sp>
        <p:nvSpPr>
          <p:cNvPr id="3" name="Text Placeholder 2">
            <a:extLst>
              <a:ext uri="{FF2B5EF4-FFF2-40B4-BE49-F238E27FC236}">
                <a16:creationId xmlns:a16="http://schemas.microsoft.com/office/drawing/2014/main" id="{018E0795-11ED-4F12-92DA-CF4641827306}"/>
              </a:ext>
            </a:extLst>
          </p:cNvPr>
          <p:cNvSpPr>
            <a:spLocks noGrp="1"/>
          </p:cNvSpPr>
          <p:nvPr>
            <p:ph type="body" sz="quarter" idx="15"/>
          </p:nvPr>
        </p:nvSpPr>
        <p:spPr>
          <a:xfrm>
            <a:off x="640079" y="3366933"/>
            <a:ext cx="6858000" cy="215444"/>
          </a:xfrm>
        </p:spPr>
        <p:txBody>
          <a:bodyPr/>
          <a:lstStyle/>
          <a:p>
            <a:r>
              <a:rPr lang="en-US"/>
              <a:t>Objective</a:t>
            </a:r>
          </a:p>
        </p:txBody>
      </p:sp>
      <p:sp>
        <p:nvSpPr>
          <p:cNvPr id="4" name="Date Placeholder 3">
            <a:extLst>
              <a:ext uri="{FF2B5EF4-FFF2-40B4-BE49-F238E27FC236}">
                <a16:creationId xmlns:a16="http://schemas.microsoft.com/office/drawing/2014/main" id="{874D2D16-4F8D-4647-88C0-7017F3F204B9}"/>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2400ED63-6C28-4AD3-84BA-E458260612CA}"/>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F5777F61-B189-48E6-9B92-732C8F2A7754}"/>
              </a:ext>
            </a:extLst>
          </p:cNvPr>
          <p:cNvSpPr>
            <a:spLocks noGrp="1"/>
          </p:cNvSpPr>
          <p:nvPr>
            <p:ph type="title"/>
          </p:nvPr>
        </p:nvSpPr>
        <p:spPr/>
        <p:txBody>
          <a:bodyPr/>
          <a:lstStyle/>
          <a:p>
            <a:r>
              <a:rPr lang="en-US"/>
              <a:t>Objective</a:t>
            </a:r>
          </a:p>
        </p:txBody>
      </p:sp>
      <p:sp>
        <p:nvSpPr>
          <p:cNvPr id="7" name="Text Placeholder 6">
            <a:extLst>
              <a:ext uri="{FF2B5EF4-FFF2-40B4-BE49-F238E27FC236}">
                <a16:creationId xmlns:a16="http://schemas.microsoft.com/office/drawing/2014/main" id="{9366EC66-6214-48A9-9F87-297ABE324F2C}"/>
              </a:ext>
            </a:extLst>
          </p:cNvPr>
          <p:cNvSpPr>
            <a:spLocks noGrp="1"/>
          </p:cNvSpPr>
          <p:nvPr>
            <p:ph type="body" sz="quarter" idx="20"/>
          </p:nvPr>
        </p:nvSpPr>
        <p:spPr>
          <a:xfrm>
            <a:off x="640079" y="1636595"/>
            <a:ext cx="6643948" cy="1515158"/>
          </a:xfrm>
        </p:spPr>
        <p:txBody>
          <a:bodyPr/>
          <a:lstStyle/>
          <a:p>
            <a:pPr>
              <a:lnSpc>
                <a:spcPct val="114000"/>
              </a:lnSpc>
            </a:pPr>
            <a:r>
              <a:rPr lang="en-US" err="1"/>
              <a:t>WebAssembly</a:t>
            </a:r>
            <a:r>
              <a:rPr lang="en-US"/>
              <a:t> is an up-and-coming byte code format </a:t>
            </a:r>
          </a:p>
          <a:p>
            <a:pPr lvl="1">
              <a:lnSpc>
                <a:spcPct val="114000"/>
              </a:lnSpc>
            </a:pPr>
            <a:r>
              <a:rPr lang="en-US"/>
              <a:t>Right now, mostly used in web browsers</a:t>
            </a:r>
          </a:p>
          <a:p>
            <a:pPr>
              <a:lnSpc>
                <a:spcPct val="114000"/>
              </a:lnSpc>
            </a:pPr>
            <a:r>
              <a:rPr lang="en-US"/>
              <a:t>Many interpreters and runtime available to run WASM in embedded platforms</a:t>
            </a:r>
          </a:p>
          <a:p>
            <a:pPr lvl="1">
              <a:lnSpc>
                <a:spcPct val="114000"/>
              </a:lnSpc>
            </a:pPr>
            <a:r>
              <a:rPr lang="en-US"/>
              <a:t>WAMR, WASM3</a:t>
            </a:r>
          </a:p>
          <a:p>
            <a:pPr>
              <a:lnSpc>
                <a:spcPct val="114000"/>
              </a:lnSpc>
            </a:pPr>
            <a:r>
              <a:rPr lang="en-US" err="1"/>
              <a:t>WebAssembly</a:t>
            </a:r>
            <a:r>
              <a:rPr lang="en-US"/>
              <a:t> is more secure than natively programming in C/C++</a:t>
            </a:r>
          </a:p>
        </p:txBody>
      </p:sp>
      <p:sp>
        <p:nvSpPr>
          <p:cNvPr id="8" name="Text Placeholder 2">
            <a:extLst>
              <a:ext uri="{FF2B5EF4-FFF2-40B4-BE49-F238E27FC236}">
                <a16:creationId xmlns:a16="http://schemas.microsoft.com/office/drawing/2014/main" id="{4B3E817E-9647-49A6-AA28-E9A9C14C50C5}"/>
              </a:ext>
            </a:extLst>
          </p:cNvPr>
          <p:cNvSpPr txBox="1">
            <a:spLocks/>
          </p:cNvSpPr>
          <p:nvPr/>
        </p:nvSpPr>
        <p:spPr>
          <a:xfrm>
            <a:off x="695650" y="1403809"/>
            <a:ext cx="6858000" cy="215444"/>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750"/>
              </a:spcBef>
              <a:buFontTx/>
              <a:buNone/>
              <a:defRPr sz="1400" b="1" i="0" kern="1200" cap="all" baseline="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750"/>
              </a:spcBef>
              <a:spcAft>
                <a:spcPts val="0"/>
              </a:spcAft>
              <a:buClrTx/>
              <a:buSzTx/>
              <a:buFontTx/>
              <a:buNone/>
              <a:tabLst/>
              <a:defRPr/>
            </a:pPr>
            <a:r>
              <a:rPr kumimoji="0" lang="en-US" sz="1400" b="1" i="0" u="none" strike="noStrike" kern="1200" cap="all" spc="0" normalizeH="0" baseline="0" noProof="0">
                <a:ln>
                  <a:noFill/>
                </a:ln>
                <a:solidFill>
                  <a:srgbClr val="58595B"/>
                </a:solidFill>
                <a:effectLst/>
                <a:uLnTx/>
                <a:uFillTx/>
                <a:latin typeface="Helvetica" pitchFamily="2" charset="0"/>
                <a:ea typeface="+mn-ea"/>
                <a:cs typeface="+mn-cs"/>
              </a:rPr>
              <a:t>Background</a:t>
            </a:r>
          </a:p>
        </p:txBody>
      </p:sp>
      <p:pic>
        <p:nvPicPr>
          <p:cNvPr id="10" name="Picture 9" descr="Logo, company name&#10;&#10;Description automatically generated">
            <a:extLst>
              <a:ext uri="{FF2B5EF4-FFF2-40B4-BE49-F238E27FC236}">
                <a16:creationId xmlns:a16="http://schemas.microsoft.com/office/drawing/2014/main" id="{90B2FAF9-3519-4FC4-92CC-B037C04E1F85}"/>
              </a:ext>
            </a:extLst>
          </p:cNvPr>
          <p:cNvPicPr>
            <a:picLocks noChangeAspect="1"/>
          </p:cNvPicPr>
          <p:nvPr/>
        </p:nvPicPr>
        <p:blipFill rotWithShape="1">
          <a:blip r:embed="rId3"/>
          <a:srcRect l="33657" t="10924" r="34029" b="36932"/>
          <a:stretch/>
        </p:blipFill>
        <p:spPr>
          <a:xfrm>
            <a:off x="7651957" y="1746982"/>
            <a:ext cx="780610" cy="775093"/>
          </a:xfrm>
          <a:prstGeom prst="rect">
            <a:avLst/>
          </a:prstGeom>
        </p:spPr>
      </p:pic>
      <p:pic>
        <p:nvPicPr>
          <p:cNvPr id="12" name="Picture 11" descr="Logo, company name&#10;&#10;Description automatically generated">
            <a:extLst>
              <a:ext uri="{FF2B5EF4-FFF2-40B4-BE49-F238E27FC236}">
                <a16:creationId xmlns:a16="http://schemas.microsoft.com/office/drawing/2014/main" id="{7B37A0E7-1DFD-455D-8C5A-2E8281CE3A87}"/>
              </a:ext>
            </a:extLst>
          </p:cNvPr>
          <p:cNvPicPr>
            <a:picLocks noChangeAspect="1"/>
          </p:cNvPicPr>
          <p:nvPr/>
        </p:nvPicPr>
        <p:blipFill>
          <a:blip r:embed="rId4"/>
          <a:stretch>
            <a:fillRect/>
          </a:stretch>
        </p:blipFill>
        <p:spPr>
          <a:xfrm>
            <a:off x="7546962" y="2770777"/>
            <a:ext cx="990600" cy="990600"/>
          </a:xfrm>
          <a:prstGeom prst="rect">
            <a:avLst/>
          </a:prstGeom>
        </p:spPr>
      </p:pic>
    </p:spTree>
    <p:extLst>
      <p:ext uri="{BB962C8B-B14F-4D97-AF65-F5344CB8AC3E}">
        <p14:creationId xmlns:p14="http://schemas.microsoft.com/office/powerpoint/2010/main" val="207920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9285C4D-DCC7-4328-825E-068D5A4C35E0}"/>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5" name="Slide Number Placeholder 4">
            <a:extLst>
              <a:ext uri="{FF2B5EF4-FFF2-40B4-BE49-F238E27FC236}">
                <a16:creationId xmlns:a16="http://schemas.microsoft.com/office/drawing/2014/main" id="{57B70D06-2048-43EE-94E5-30736FA09D92}"/>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6" name="Title 5">
            <a:extLst>
              <a:ext uri="{FF2B5EF4-FFF2-40B4-BE49-F238E27FC236}">
                <a16:creationId xmlns:a16="http://schemas.microsoft.com/office/drawing/2014/main" id="{08E4E301-10FB-4810-95DE-676A94404497}"/>
              </a:ext>
            </a:extLst>
          </p:cNvPr>
          <p:cNvSpPr>
            <a:spLocks noGrp="1"/>
          </p:cNvSpPr>
          <p:nvPr>
            <p:ph type="title"/>
          </p:nvPr>
        </p:nvSpPr>
        <p:spPr/>
        <p:txBody>
          <a:bodyPr/>
          <a:lstStyle/>
          <a:p>
            <a:r>
              <a:rPr lang="en-US"/>
              <a:t>Technical Approach</a:t>
            </a:r>
          </a:p>
        </p:txBody>
      </p:sp>
      <p:sp>
        <p:nvSpPr>
          <p:cNvPr id="7" name="Text Placeholder 6">
            <a:extLst>
              <a:ext uri="{FF2B5EF4-FFF2-40B4-BE49-F238E27FC236}">
                <a16:creationId xmlns:a16="http://schemas.microsoft.com/office/drawing/2014/main" id="{1EA73C74-47B0-4EBE-AB6E-003FA0900682}"/>
              </a:ext>
            </a:extLst>
          </p:cNvPr>
          <p:cNvSpPr>
            <a:spLocks noGrp="1"/>
          </p:cNvSpPr>
          <p:nvPr>
            <p:ph type="body" sz="quarter" idx="20"/>
          </p:nvPr>
        </p:nvSpPr>
        <p:spPr>
          <a:xfrm>
            <a:off x="640079" y="1268153"/>
            <a:ext cx="5937366" cy="2160207"/>
          </a:xfrm>
        </p:spPr>
        <p:txBody>
          <a:bodyPr/>
          <a:lstStyle/>
          <a:p>
            <a:pPr marL="342900" indent="-342900" algn="l" rtl="0" fontAlgn="base">
              <a:lnSpc>
                <a:spcPct val="114000"/>
              </a:lnSpc>
              <a:buFont typeface="+mj-lt"/>
              <a:buAutoNum type="arabicPeriod"/>
            </a:pPr>
            <a:r>
              <a:rPr lang="en-US">
                <a:latin typeface="Helvetica Regular" pitchFamily="2" charset="0"/>
              </a:rPr>
              <a:t>Running </a:t>
            </a:r>
            <a:r>
              <a:rPr lang="en-US" err="1">
                <a:latin typeface="Helvetica Regular" pitchFamily="2" charset="0"/>
              </a:rPr>
              <a:t>WebAssembly</a:t>
            </a:r>
            <a:r>
              <a:rPr lang="en-US">
                <a:latin typeface="Helvetica Regular" pitchFamily="2" charset="0"/>
              </a:rPr>
              <a:t> Micro Runtime (WAMR) on Zephyr</a:t>
            </a:r>
          </a:p>
          <a:p>
            <a:pPr marL="617220" lvl="1" indent="-342900" fontAlgn="base">
              <a:lnSpc>
                <a:spcPct val="114000"/>
              </a:lnSpc>
              <a:buFont typeface="+mj-lt"/>
              <a:buAutoNum type="alphaLcPeriod"/>
            </a:pPr>
            <a:r>
              <a:rPr lang="en-US"/>
              <a:t>Open-source code provided by Bytecode Alliance​</a:t>
            </a:r>
          </a:p>
          <a:p>
            <a:pPr marL="342900" indent="-342900" algn="l" rtl="0" fontAlgn="base">
              <a:lnSpc>
                <a:spcPct val="114000"/>
              </a:lnSpc>
              <a:buFont typeface="+mj-lt"/>
              <a:buAutoNum type="arabicPeriod"/>
            </a:pPr>
            <a:r>
              <a:rPr lang="en-US">
                <a:latin typeface="Helvetica Regular" pitchFamily="2" charset="0"/>
              </a:rPr>
              <a:t>Configure </a:t>
            </a:r>
            <a:r>
              <a:rPr lang="en-US" err="1">
                <a:latin typeface="Helvetica Regular" pitchFamily="2" charset="0"/>
              </a:rPr>
              <a:t>CMake</a:t>
            </a:r>
            <a:r>
              <a:rPr lang="en-US">
                <a:latin typeface="Helvetica Regular" pitchFamily="2" charset="0"/>
              </a:rPr>
              <a:t> to build </a:t>
            </a:r>
            <a:r>
              <a:rPr lang="en-US" err="1">
                <a:latin typeface="Helvetica Regular" pitchFamily="2" charset="0"/>
              </a:rPr>
              <a:t>Mbed</a:t>
            </a:r>
            <a:endParaRPr lang="en-US">
              <a:latin typeface="Helvetica Regular" pitchFamily="2" charset="0"/>
            </a:endParaRPr>
          </a:p>
          <a:p>
            <a:pPr marL="342900" indent="-342900" algn="l" rtl="0" fontAlgn="base">
              <a:lnSpc>
                <a:spcPct val="114000"/>
              </a:lnSpc>
              <a:buFont typeface="+mj-lt"/>
              <a:buAutoNum type="arabicPeriod"/>
            </a:pPr>
            <a:r>
              <a:rPr lang="en-US">
                <a:latin typeface="Helvetica Regular" pitchFamily="2" charset="0"/>
              </a:rPr>
              <a:t>Porting WAMR to </a:t>
            </a:r>
            <a:r>
              <a:rPr lang="en-US" err="1">
                <a:latin typeface="Helvetica Regular" pitchFamily="2" charset="0"/>
              </a:rPr>
              <a:t>Mbed</a:t>
            </a:r>
            <a:r>
              <a:rPr lang="en-US">
                <a:latin typeface="Helvetica Regular" pitchFamily="2" charset="0"/>
              </a:rPr>
              <a:t> OS​</a:t>
            </a:r>
          </a:p>
          <a:p>
            <a:pPr marL="617220" lvl="1" indent="-342900" fontAlgn="base">
              <a:lnSpc>
                <a:spcPct val="114000"/>
              </a:lnSpc>
              <a:buFont typeface="+mj-lt"/>
              <a:buAutoNum type="alphaLcPeriod"/>
            </a:pPr>
            <a:r>
              <a:rPr lang="en-US"/>
              <a:t>Implement platform API layer​</a:t>
            </a:r>
          </a:p>
          <a:p>
            <a:pPr marL="617220" lvl="1" indent="-342900" fontAlgn="base">
              <a:lnSpc>
                <a:spcPct val="114000"/>
              </a:lnSpc>
              <a:buFont typeface="+mj-lt"/>
              <a:buAutoNum type="alphaLcPeriod"/>
            </a:pPr>
            <a:r>
              <a:rPr lang="en-US"/>
              <a:t>Compile WAMR with </a:t>
            </a:r>
            <a:r>
              <a:rPr lang="en-US" err="1"/>
              <a:t>Mbed</a:t>
            </a:r>
            <a:r>
              <a:rPr lang="en-US"/>
              <a:t> OS libraries​</a:t>
            </a:r>
          </a:p>
          <a:p>
            <a:pPr marL="342900" indent="-342900" algn="l" rtl="0" fontAlgn="base">
              <a:lnSpc>
                <a:spcPct val="114000"/>
              </a:lnSpc>
              <a:buFont typeface="+mj-lt"/>
              <a:buAutoNum type="arabicPeriod"/>
            </a:pPr>
            <a:r>
              <a:rPr lang="en-US">
                <a:latin typeface="Helvetica Regular" pitchFamily="2" charset="0"/>
              </a:rPr>
              <a:t>Evaluate WAMR on </a:t>
            </a:r>
            <a:r>
              <a:rPr lang="en-US" err="1">
                <a:latin typeface="Helvetica Regular" pitchFamily="2" charset="0"/>
              </a:rPr>
              <a:t>Mbed</a:t>
            </a:r>
            <a:r>
              <a:rPr lang="en-US">
                <a:latin typeface="Helvetica Regular" pitchFamily="2" charset="0"/>
              </a:rPr>
              <a:t> OS​</a:t>
            </a:r>
          </a:p>
        </p:txBody>
      </p:sp>
      <p:pic>
        <p:nvPicPr>
          <p:cNvPr id="3" name="Picture 2" descr="Logo, company name&#10;&#10;Description automatically generated">
            <a:extLst>
              <a:ext uri="{FF2B5EF4-FFF2-40B4-BE49-F238E27FC236}">
                <a16:creationId xmlns:a16="http://schemas.microsoft.com/office/drawing/2014/main" id="{0F8DAEAF-1535-46BE-91F9-239BD0399EE4}"/>
              </a:ext>
            </a:extLst>
          </p:cNvPr>
          <p:cNvPicPr>
            <a:picLocks noChangeAspect="1"/>
          </p:cNvPicPr>
          <p:nvPr/>
        </p:nvPicPr>
        <p:blipFill>
          <a:blip r:embed="rId2"/>
          <a:stretch>
            <a:fillRect/>
          </a:stretch>
        </p:blipFill>
        <p:spPr>
          <a:xfrm>
            <a:off x="6884951" y="1321402"/>
            <a:ext cx="1527234" cy="789709"/>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56947AFF-112D-406B-8F36-AF67BF0EC393}"/>
              </a:ext>
            </a:extLst>
          </p:cNvPr>
          <p:cNvPicPr>
            <a:picLocks noChangeAspect="1"/>
          </p:cNvPicPr>
          <p:nvPr/>
        </p:nvPicPr>
        <p:blipFill>
          <a:blip r:embed="rId3"/>
          <a:stretch>
            <a:fillRect/>
          </a:stretch>
        </p:blipFill>
        <p:spPr>
          <a:xfrm>
            <a:off x="6780193" y="2861194"/>
            <a:ext cx="1641431" cy="651362"/>
          </a:xfrm>
          <a:prstGeom prst="rect">
            <a:avLst/>
          </a:prstGeom>
        </p:spPr>
      </p:pic>
    </p:spTree>
    <p:extLst>
      <p:ext uri="{BB962C8B-B14F-4D97-AF65-F5344CB8AC3E}">
        <p14:creationId xmlns:p14="http://schemas.microsoft.com/office/powerpoint/2010/main" val="314232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F99F5-6E6F-4C75-B6E0-6C0658A1263B}"/>
              </a:ext>
            </a:extLst>
          </p:cNvPr>
          <p:cNvSpPr>
            <a:spLocks noGrp="1"/>
          </p:cNvSpPr>
          <p:nvPr>
            <p:ph type="body" sz="quarter" idx="20"/>
          </p:nvPr>
        </p:nvSpPr>
        <p:spPr/>
        <p:txBody>
          <a:bodyPr/>
          <a:lstStyle/>
          <a:p>
            <a:endParaRPr lang="en-US"/>
          </a:p>
        </p:txBody>
      </p:sp>
      <p:sp>
        <p:nvSpPr>
          <p:cNvPr id="3" name="Date Placeholder 2">
            <a:extLst>
              <a:ext uri="{FF2B5EF4-FFF2-40B4-BE49-F238E27FC236}">
                <a16:creationId xmlns:a16="http://schemas.microsoft.com/office/drawing/2014/main" id="{4ED4323C-0CDB-480F-A2B2-C6478E6DF563}"/>
              </a:ext>
            </a:extLst>
          </p:cNvPr>
          <p:cNvSpPr>
            <a:spLocks noGrp="1"/>
          </p:cNvSpPr>
          <p:nvPr>
            <p:ph type="dt" sz="half" idx="2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Helvetica"/>
                <a:ea typeface="+mn-ea"/>
                <a:cs typeface="+mn-cs"/>
              </a:rPr>
              <a:t>UCLA | </a:t>
            </a:r>
            <a:r>
              <a:rPr lang="en-US"/>
              <a:t>Fall</a:t>
            </a:r>
            <a:r>
              <a:rPr kumimoji="0" lang="en-US" sz="800" b="0" i="0" u="none" strike="noStrike" kern="1200" cap="none" spc="0" normalizeH="0" baseline="0" noProof="0">
                <a:ln>
                  <a:noFill/>
                </a:ln>
                <a:solidFill>
                  <a:srgbClr val="FFFFFF"/>
                </a:solidFill>
                <a:effectLst/>
                <a:uLnTx/>
                <a:uFillTx/>
                <a:latin typeface="Helvetica"/>
                <a:ea typeface="+mn-ea"/>
                <a:cs typeface="+mn-cs"/>
              </a:rPr>
              <a:t> 2020</a:t>
            </a:r>
          </a:p>
        </p:txBody>
      </p:sp>
      <p:sp>
        <p:nvSpPr>
          <p:cNvPr id="4" name="Slide Number Placeholder 3">
            <a:extLst>
              <a:ext uri="{FF2B5EF4-FFF2-40B4-BE49-F238E27FC236}">
                <a16:creationId xmlns:a16="http://schemas.microsoft.com/office/drawing/2014/main" id="{A652A032-0252-4C10-B9A9-06F063E3DACA}"/>
              </a:ext>
            </a:extLst>
          </p:cNvPr>
          <p:cNvSpPr>
            <a:spLocks noGrp="1"/>
          </p:cNvSpPr>
          <p:nvPr>
            <p:ph type="sldNum" sz="quarter" idx="2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D59DAAA-0634-FC41-A826-8BC222AF9A3E}" type="slidenum">
              <a:rPr kumimoji="0" lang="en-US" sz="800" b="0" i="0" u="none" strike="noStrike" kern="1200" cap="none" spc="0" normalizeH="0" baseline="0" noProof="0" smtClean="0">
                <a:ln>
                  <a:noFill/>
                </a:ln>
                <a:solidFill>
                  <a:srgbClr val="FFFFFF"/>
                </a:solidFill>
                <a:effectLst/>
                <a:uLnTx/>
                <a:uFillTx/>
                <a:latin typeface="Helvetica"/>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Helvetica"/>
              <a:ea typeface="+mn-ea"/>
              <a:cs typeface="+mn-cs"/>
            </a:endParaRPr>
          </a:p>
        </p:txBody>
      </p:sp>
      <p:sp>
        <p:nvSpPr>
          <p:cNvPr id="5" name="Text Placeholder 4">
            <a:extLst>
              <a:ext uri="{FF2B5EF4-FFF2-40B4-BE49-F238E27FC236}">
                <a16:creationId xmlns:a16="http://schemas.microsoft.com/office/drawing/2014/main" id="{F17AD7C6-A027-4154-844C-77047B0C4849}"/>
              </a:ext>
            </a:extLst>
          </p:cNvPr>
          <p:cNvSpPr>
            <a:spLocks noGrp="1"/>
          </p:cNvSpPr>
          <p:nvPr>
            <p:ph type="body" sz="quarter" idx="32"/>
          </p:nvPr>
        </p:nvSpPr>
        <p:spPr/>
        <p:txBody>
          <a:bodyPr/>
          <a:lstStyle/>
          <a:p>
            <a:r>
              <a:rPr lang="en-US"/>
              <a:t>Implementation</a:t>
            </a:r>
          </a:p>
        </p:txBody>
      </p:sp>
    </p:spTree>
    <p:extLst>
      <p:ext uri="{BB962C8B-B14F-4D97-AF65-F5344CB8AC3E}">
        <p14:creationId xmlns:p14="http://schemas.microsoft.com/office/powerpoint/2010/main" val="1629076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82A5-AF1C-4934-8357-24A2EB67D23D}"/>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p:txBody>
      </p:sp>
      <p:sp>
        <p:nvSpPr>
          <p:cNvPr id="3" name="Slide Number Placeholder 2">
            <a:extLst>
              <a:ext uri="{FF2B5EF4-FFF2-40B4-BE49-F238E27FC236}">
                <a16:creationId xmlns:a16="http://schemas.microsoft.com/office/drawing/2014/main" id="{648D55B0-6838-48DA-B52A-C7DB0A4C104B}"/>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4" name="Text Placeholder 3">
            <a:extLst>
              <a:ext uri="{FF2B5EF4-FFF2-40B4-BE49-F238E27FC236}">
                <a16:creationId xmlns:a16="http://schemas.microsoft.com/office/drawing/2014/main" id="{407890AD-4372-40FA-A4D3-1770C474CF83}"/>
              </a:ext>
            </a:extLst>
          </p:cNvPr>
          <p:cNvSpPr>
            <a:spLocks noGrp="1"/>
          </p:cNvSpPr>
          <p:nvPr>
            <p:ph type="body" sz="quarter" idx="20"/>
          </p:nvPr>
        </p:nvSpPr>
        <p:spPr>
          <a:xfrm>
            <a:off x="640080" y="1828800"/>
            <a:ext cx="3840480" cy="1955022"/>
          </a:xfrm>
        </p:spPr>
        <p:txBody>
          <a:bodyPr/>
          <a:lstStyle/>
          <a:p>
            <a:pPr marL="285750" indent="-285750" fontAlgn="base">
              <a:lnSpc>
                <a:spcPct val="114000"/>
              </a:lnSpc>
              <a:buFont typeface="Arial" panose="020B0604020202020204" pitchFamily="34" charset="0"/>
              <a:buChar char="•"/>
            </a:pPr>
            <a:r>
              <a:rPr lang="en-US">
                <a:latin typeface="Helvetica" pitchFamily="2" charset="0"/>
              </a:rPr>
              <a:t>Setting up our build system</a:t>
            </a:r>
          </a:p>
          <a:p>
            <a:pPr marL="733806" lvl="1" indent="-285750" fontAlgn="base">
              <a:lnSpc>
                <a:spcPct val="114000"/>
              </a:lnSpc>
            </a:pPr>
            <a:r>
              <a:rPr lang="en-US">
                <a:latin typeface="Helvetica" pitchFamily="2" charset="0"/>
              </a:rPr>
              <a:t>New version of </a:t>
            </a:r>
            <a:r>
              <a:rPr lang="en-US" err="1">
                <a:latin typeface="Helvetica" pitchFamily="2" charset="0"/>
              </a:rPr>
              <a:t>CMake</a:t>
            </a:r>
            <a:r>
              <a:rPr lang="en-US">
                <a:latin typeface="Helvetica" pitchFamily="2" charset="0"/>
              </a:rPr>
              <a:t> had bugs</a:t>
            </a:r>
          </a:p>
          <a:p>
            <a:pPr marL="285750" indent="-285750" fontAlgn="base">
              <a:lnSpc>
                <a:spcPct val="114000"/>
              </a:lnSpc>
              <a:buFont typeface="Arial" panose="020B0604020202020204" pitchFamily="34" charset="0"/>
              <a:buChar char="•"/>
            </a:pPr>
            <a:r>
              <a:rPr lang="en-US">
                <a:latin typeface="Helvetica" pitchFamily="2" charset="0"/>
              </a:rPr>
              <a:t>Running the mini-product provided for Zephyr</a:t>
            </a:r>
          </a:p>
          <a:p>
            <a:pPr marL="285750" indent="-285750" fontAlgn="base">
              <a:lnSpc>
                <a:spcPct val="114000"/>
              </a:lnSpc>
              <a:buFont typeface="Arial" panose="020B0604020202020204" pitchFamily="34" charset="0"/>
              <a:buChar char="•"/>
            </a:pPr>
            <a:r>
              <a:rPr lang="en-US">
                <a:latin typeface="Helvetica" pitchFamily="2" charset="0"/>
              </a:rPr>
              <a:t>Finding correct syntax to export native function, passing values to WAMR functions and storing returned results</a:t>
            </a:r>
          </a:p>
        </p:txBody>
      </p:sp>
      <p:sp>
        <p:nvSpPr>
          <p:cNvPr id="5" name="Text Placeholder 4">
            <a:extLst>
              <a:ext uri="{FF2B5EF4-FFF2-40B4-BE49-F238E27FC236}">
                <a16:creationId xmlns:a16="http://schemas.microsoft.com/office/drawing/2014/main" id="{F2349D99-7A9E-4484-830E-AE7CEFAB463E}"/>
              </a:ext>
            </a:extLst>
          </p:cNvPr>
          <p:cNvSpPr>
            <a:spLocks noGrp="1"/>
          </p:cNvSpPr>
          <p:nvPr>
            <p:ph type="body" sz="quarter" idx="21"/>
          </p:nvPr>
        </p:nvSpPr>
        <p:spPr/>
        <p:txBody>
          <a:bodyPr/>
          <a:lstStyle/>
          <a:p>
            <a:r>
              <a:rPr lang="en-US"/>
              <a:t>Getting WAMR running on Zephyr</a:t>
            </a:r>
          </a:p>
        </p:txBody>
      </p:sp>
      <p:sp>
        <p:nvSpPr>
          <p:cNvPr id="7" name="Title 6">
            <a:extLst>
              <a:ext uri="{FF2B5EF4-FFF2-40B4-BE49-F238E27FC236}">
                <a16:creationId xmlns:a16="http://schemas.microsoft.com/office/drawing/2014/main" id="{7407181A-BA41-4CEC-BCAB-4879498290AB}"/>
              </a:ext>
            </a:extLst>
          </p:cNvPr>
          <p:cNvSpPr>
            <a:spLocks noGrp="1"/>
          </p:cNvSpPr>
          <p:nvPr>
            <p:ph type="title"/>
          </p:nvPr>
        </p:nvSpPr>
        <p:spPr/>
        <p:txBody>
          <a:bodyPr/>
          <a:lstStyle/>
          <a:p>
            <a:r>
              <a:rPr lang="en-US"/>
              <a:t>Implementation</a:t>
            </a:r>
          </a:p>
        </p:txBody>
      </p:sp>
      <p:sp>
        <p:nvSpPr>
          <p:cNvPr id="8" name="Text Placeholder 3">
            <a:extLst>
              <a:ext uri="{FF2B5EF4-FFF2-40B4-BE49-F238E27FC236}">
                <a16:creationId xmlns:a16="http://schemas.microsoft.com/office/drawing/2014/main" id="{A91478EA-8CEA-414B-8354-BEA8F70263FD}"/>
              </a:ext>
            </a:extLst>
          </p:cNvPr>
          <p:cNvSpPr txBox="1">
            <a:spLocks/>
          </p:cNvSpPr>
          <p:nvPr/>
        </p:nvSpPr>
        <p:spPr>
          <a:xfrm>
            <a:off x="4796069" y="1828800"/>
            <a:ext cx="3840480" cy="1171346"/>
          </a:xfrm>
          <a:prstGeom prst="rect">
            <a:avLst/>
          </a:prstGeom>
        </p:spPr>
        <p:txBody>
          <a:bodyPr vert="horz" wrap="square" lIns="0" tIns="0" rIns="36576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fontAlgn="base">
              <a:lnSpc>
                <a:spcPct val="114000"/>
              </a:lnSpc>
              <a:buFont typeface="Arial" panose="020B0604020202020204" pitchFamily="34" charset="0"/>
              <a:buChar char="•"/>
            </a:pPr>
            <a:r>
              <a:rPr lang="en-US">
                <a:latin typeface="Helvetica" pitchFamily="2" charset="0"/>
              </a:rPr>
              <a:t>Setting up WASI-SDK</a:t>
            </a:r>
          </a:p>
          <a:p>
            <a:pPr marL="285750" indent="-285750" fontAlgn="base">
              <a:lnSpc>
                <a:spcPct val="114000"/>
              </a:lnSpc>
              <a:buFont typeface="Arial" panose="020B0604020202020204" pitchFamily="34" charset="0"/>
              <a:buChar char="•"/>
            </a:pPr>
            <a:r>
              <a:rPr lang="en-US">
                <a:latin typeface="Helvetica" pitchFamily="2" charset="0"/>
              </a:rPr>
              <a:t>Configuring correct sysroot</a:t>
            </a:r>
          </a:p>
          <a:p>
            <a:pPr marL="285750" indent="-285750" fontAlgn="base">
              <a:lnSpc>
                <a:spcPct val="114000"/>
              </a:lnSpc>
              <a:buFont typeface="Arial" panose="020B0604020202020204" pitchFamily="34" charset="0"/>
              <a:buChar char="•"/>
            </a:pPr>
            <a:r>
              <a:rPr lang="en-US">
                <a:latin typeface="Helvetica" pitchFamily="2" charset="0"/>
              </a:rPr>
              <a:t>Exporting functions which are linked to native functions by WAMR </a:t>
            </a:r>
          </a:p>
        </p:txBody>
      </p:sp>
      <p:sp>
        <p:nvSpPr>
          <p:cNvPr id="9" name="Text Placeholder 4">
            <a:extLst>
              <a:ext uri="{FF2B5EF4-FFF2-40B4-BE49-F238E27FC236}">
                <a16:creationId xmlns:a16="http://schemas.microsoft.com/office/drawing/2014/main" id="{7BD26A27-D79D-4C8E-BFEB-D235D4D3C283}"/>
              </a:ext>
            </a:extLst>
          </p:cNvPr>
          <p:cNvSpPr txBox="1">
            <a:spLocks/>
          </p:cNvSpPr>
          <p:nvPr/>
        </p:nvSpPr>
        <p:spPr>
          <a:xfrm>
            <a:off x="4796069" y="1463040"/>
            <a:ext cx="3840479" cy="219456"/>
          </a:xfrm>
          <a:prstGeom prst="rect">
            <a:avLst/>
          </a:prstGeom>
        </p:spPr>
        <p:txBody>
          <a:bodyPr vert="horz" wrap="square" lIns="0" tIns="0" rIns="365760" bIns="0" rtlCol="0">
            <a:spAutoFit/>
          </a:bodyPr>
          <a:lstStyle>
            <a:lvl1pPr marL="0" indent="0" algn="l" defTabSz="685800" rtl="0" eaLnBrk="1" latinLnBrk="0" hangingPunct="1">
              <a:lnSpc>
                <a:spcPct val="100000"/>
              </a:lnSpc>
              <a:spcBef>
                <a:spcPts val="750"/>
              </a:spcBef>
              <a:buFontTx/>
              <a:buNone/>
              <a:defRPr sz="1400" b="1" i="0" kern="1200" cap="all" baseline="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Compiling WASM Modules</a:t>
            </a:r>
          </a:p>
        </p:txBody>
      </p:sp>
      <p:pic>
        <p:nvPicPr>
          <p:cNvPr id="15" name="Picture 14">
            <a:extLst>
              <a:ext uri="{FF2B5EF4-FFF2-40B4-BE49-F238E27FC236}">
                <a16:creationId xmlns:a16="http://schemas.microsoft.com/office/drawing/2014/main" id="{27EDF940-2FCE-4FB2-99D5-3A486035AC32}"/>
              </a:ext>
            </a:extLst>
          </p:cNvPr>
          <p:cNvPicPr>
            <a:picLocks noChangeAspect="1"/>
          </p:cNvPicPr>
          <p:nvPr/>
        </p:nvPicPr>
        <p:blipFill>
          <a:blip r:embed="rId3"/>
          <a:stretch>
            <a:fillRect/>
          </a:stretch>
        </p:blipFill>
        <p:spPr>
          <a:xfrm>
            <a:off x="4878676" y="3226957"/>
            <a:ext cx="2514248" cy="1757398"/>
          </a:xfrm>
          <a:prstGeom prst="rect">
            <a:avLst/>
          </a:prstGeom>
        </p:spPr>
      </p:pic>
    </p:spTree>
    <p:extLst>
      <p:ext uri="{BB962C8B-B14F-4D97-AF65-F5344CB8AC3E}">
        <p14:creationId xmlns:p14="http://schemas.microsoft.com/office/powerpoint/2010/main" val="165209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82A5-AF1C-4934-8357-24A2EB67D23D}"/>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p:txBody>
      </p:sp>
      <p:sp>
        <p:nvSpPr>
          <p:cNvPr id="3" name="Slide Number Placeholder 2">
            <a:extLst>
              <a:ext uri="{FF2B5EF4-FFF2-40B4-BE49-F238E27FC236}">
                <a16:creationId xmlns:a16="http://schemas.microsoft.com/office/drawing/2014/main" id="{648D55B0-6838-48DA-B52A-C7DB0A4C104B}"/>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4" name="Text Placeholder 3">
            <a:extLst>
              <a:ext uri="{FF2B5EF4-FFF2-40B4-BE49-F238E27FC236}">
                <a16:creationId xmlns:a16="http://schemas.microsoft.com/office/drawing/2014/main" id="{407890AD-4372-40FA-A4D3-1770C474CF83}"/>
              </a:ext>
            </a:extLst>
          </p:cNvPr>
          <p:cNvSpPr>
            <a:spLocks noGrp="1"/>
          </p:cNvSpPr>
          <p:nvPr>
            <p:ph type="body" sz="quarter" idx="20"/>
          </p:nvPr>
        </p:nvSpPr>
        <p:spPr>
          <a:xfrm>
            <a:off x="640080" y="1828800"/>
            <a:ext cx="3840480" cy="1171346"/>
          </a:xfrm>
        </p:spPr>
        <p:txBody>
          <a:bodyPr/>
          <a:lstStyle/>
          <a:p>
            <a:pPr marL="285750" indent="-285750" fontAlgn="base">
              <a:lnSpc>
                <a:spcPct val="114000"/>
              </a:lnSpc>
              <a:buFont typeface="Arial" panose="020B0604020202020204" pitchFamily="34" charset="0"/>
              <a:buChar char="•"/>
            </a:pPr>
            <a:r>
              <a:rPr lang="en-US">
                <a:latin typeface="Helvetica" pitchFamily="2" charset="0"/>
              </a:rPr>
              <a:t>Implemented the API layer​ which makes WAMR platform independent</a:t>
            </a:r>
          </a:p>
          <a:p>
            <a:pPr marL="285750" indent="-285750" fontAlgn="base">
              <a:lnSpc>
                <a:spcPct val="114000"/>
              </a:lnSpc>
              <a:buFont typeface="Arial" panose="020B0604020202020204" pitchFamily="34" charset="0"/>
              <a:buChar char="•"/>
            </a:pPr>
            <a:r>
              <a:rPr lang="en-US" err="1">
                <a:latin typeface="Helvetica" pitchFamily="2" charset="0"/>
              </a:rPr>
              <a:t>CMake</a:t>
            </a:r>
            <a:r>
              <a:rPr lang="en-US">
                <a:latin typeface="Helvetica" pitchFamily="2" charset="0"/>
              </a:rPr>
              <a:t> file to build WAMR for </a:t>
            </a:r>
            <a:r>
              <a:rPr lang="en-US" err="1">
                <a:latin typeface="Helvetica" pitchFamily="2" charset="0"/>
              </a:rPr>
              <a:t>Mbed</a:t>
            </a:r>
            <a:endParaRPr lang="en-US">
              <a:latin typeface="Helvetica" pitchFamily="2" charset="0"/>
            </a:endParaRPr>
          </a:p>
          <a:p>
            <a:pPr marL="285750" indent="-285750" fontAlgn="base">
              <a:lnSpc>
                <a:spcPct val="114000"/>
              </a:lnSpc>
              <a:buFont typeface="Arial" panose="020B0604020202020204" pitchFamily="34" charset="0"/>
              <a:buChar char="•"/>
            </a:pPr>
            <a:r>
              <a:rPr lang="en-US">
                <a:latin typeface="Helvetica" pitchFamily="2" charset="0"/>
              </a:rPr>
              <a:t>Added the mini-product</a:t>
            </a:r>
          </a:p>
        </p:txBody>
      </p:sp>
      <p:sp>
        <p:nvSpPr>
          <p:cNvPr id="5" name="Text Placeholder 4">
            <a:extLst>
              <a:ext uri="{FF2B5EF4-FFF2-40B4-BE49-F238E27FC236}">
                <a16:creationId xmlns:a16="http://schemas.microsoft.com/office/drawing/2014/main" id="{F2349D99-7A9E-4484-830E-AE7CEFAB463E}"/>
              </a:ext>
            </a:extLst>
          </p:cNvPr>
          <p:cNvSpPr>
            <a:spLocks noGrp="1"/>
          </p:cNvSpPr>
          <p:nvPr>
            <p:ph type="body" sz="quarter" idx="21"/>
          </p:nvPr>
        </p:nvSpPr>
        <p:spPr/>
        <p:txBody>
          <a:bodyPr/>
          <a:lstStyle/>
          <a:p>
            <a:r>
              <a:rPr lang="en-US"/>
              <a:t>Porting WAMR to </a:t>
            </a:r>
            <a:r>
              <a:rPr lang="en-US" err="1"/>
              <a:t>Mbed</a:t>
            </a:r>
            <a:endParaRPr lang="en-US"/>
          </a:p>
        </p:txBody>
      </p:sp>
      <p:sp>
        <p:nvSpPr>
          <p:cNvPr id="7" name="Title 6">
            <a:extLst>
              <a:ext uri="{FF2B5EF4-FFF2-40B4-BE49-F238E27FC236}">
                <a16:creationId xmlns:a16="http://schemas.microsoft.com/office/drawing/2014/main" id="{7407181A-BA41-4CEC-BCAB-4879498290AB}"/>
              </a:ext>
            </a:extLst>
          </p:cNvPr>
          <p:cNvSpPr>
            <a:spLocks noGrp="1"/>
          </p:cNvSpPr>
          <p:nvPr>
            <p:ph type="title"/>
          </p:nvPr>
        </p:nvSpPr>
        <p:spPr/>
        <p:txBody>
          <a:bodyPr/>
          <a:lstStyle/>
          <a:p>
            <a:r>
              <a:rPr lang="en-US"/>
              <a:t>Implementation</a:t>
            </a:r>
          </a:p>
        </p:txBody>
      </p:sp>
      <p:sp>
        <p:nvSpPr>
          <p:cNvPr id="8" name="Text Placeholder 3">
            <a:extLst>
              <a:ext uri="{FF2B5EF4-FFF2-40B4-BE49-F238E27FC236}">
                <a16:creationId xmlns:a16="http://schemas.microsoft.com/office/drawing/2014/main" id="{F231E353-D76A-4304-A8BD-9EC1DCF2E069}"/>
              </a:ext>
            </a:extLst>
          </p:cNvPr>
          <p:cNvSpPr txBox="1">
            <a:spLocks/>
          </p:cNvSpPr>
          <p:nvPr/>
        </p:nvSpPr>
        <p:spPr>
          <a:xfrm>
            <a:off x="4572000" y="1821386"/>
            <a:ext cx="3840480" cy="823174"/>
          </a:xfrm>
          <a:prstGeom prst="rect">
            <a:avLst/>
          </a:prstGeom>
        </p:spPr>
        <p:txBody>
          <a:bodyPr vert="horz" wrap="square" lIns="0" tIns="0" rIns="36576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fontAlgn="base">
              <a:lnSpc>
                <a:spcPct val="114000"/>
              </a:lnSpc>
              <a:buFont typeface="Arial" panose="020B0604020202020204" pitchFamily="34" charset="0"/>
              <a:buChar char="•"/>
            </a:pPr>
            <a:r>
              <a:rPr lang="en-US">
                <a:latin typeface="Helvetica" pitchFamily="2" charset="0"/>
              </a:rPr>
              <a:t>Cmake files merged with WAMR</a:t>
            </a:r>
          </a:p>
          <a:p>
            <a:pPr marL="733806" lvl="1" indent="-285750" fontAlgn="base">
              <a:lnSpc>
                <a:spcPct val="114000"/>
              </a:lnSpc>
            </a:pPr>
            <a:r>
              <a:rPr lang="en-US">
                <a:latin typeface="Helvetica" pitchFamily="2" charset="0"/>
              </a:rPr>
              <a:t>Two approaches attempted</a:t>
            </a:r>
          </a:p>
          <a:p>
            <a:pPr marL="733806" lvl="1" indent="-285750" fontAlgn="base">
              <a:lnSpc>
                <a:spcPct val="114000"/>
              </a:lnSpc>
            </a:pPr>
            <a:r>
              <a:rPr lang="en-US">
                <a:latin typeface="Helvetica" pitchFamily="2" charset="0"/>
              </a:rPr>
              <a:t>WAMR is included into static</a:t>
            </a:r>
          </a:p>
        </p:txBody>
      </p:sp>
      <p:sp>
        <p:nvSpPr>
          <p:cNvPr id="9" name="Text Placeholder 4">
            <a:extLst>
              <a:ext uri="{FF2B5EF4-FFF2-40B4-BE49-F238E27FC236}">
                <a16:creationId xmlns:a16="http://schemas.microsoft.com/office/drawing/2014/main" id="{11938B5F-19F6-47D2-A702-8BECBA8D8A30}"/>
              </a:ext>
            </a:extLst>
          </p:cNvPr>
          <p:cNvSpPr txBox="1">
            <a:spLocks/>
          </p:cNvSpPr>
          <p:nvPr/>
        </p:nvSpPr>
        <p:spPr>
          <a:xfrm>
            <a:off x="4572000" y="1455626"/>
            <a:ext cx="4769202" cy="215444"/>
          </a:xfrm>
          <a:prstGeom prst="rect">
            <a:avLst/>
          </a:prstGeom>
        </p:spPr>
        <p:txBody>
          <a:bodyPr vert="horz" wrap="square" lIns="0" tIns="0" rIns="365760" bIns="0" rtlCol="0">
            <a:spAutoFit/>
          </a:bodyPr>
          <a:lstStyle>
            <a:lvl1pPr marL="0" indent="0" algn="l" defTabSz="685800" rtl="0" eaLnBrk="1" latinLnBrk="0" hangingPunct="1">
              <a:lnSpc>
                <a:spcPct val="100000"/>
              </a:lnSpc>
              <a:spcBef>
                <a:spcPts val="750"/>
              </a:spcBef>
              <a:buFontTx/>
              <a:buNone/>
              <a:defRPr sz="1400" b="1" i="0" kern="1200" cap="all" baseline="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Integrating Build Systems</a:t>
            </a:r>
          </a:p>
        </p:txBody>
      </p:sp>
    </p:spTree>
    <p:extLst>
      <p:ext uri="{BB962C8B-B14F-4D97-AF65-F5344CB8AC3E}">
        <p14:creationId xmlns:p14="http://schemas.microsoft.com/office/powerpoint/2010/main" val="336263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82A5-AF1C-4934-8357-24A2EB67D23D}"/>
              </a:ext>
            </a:extLst>
          </p:cNvPr>
          <p:cNvSpPr>
            <a:spLocks noGrp="1"/>
          </p:cNvSpPr>
          <p:nvPr>
            <p:ph type="dt" sz="half" idx="18"/>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UCLA | </a:t>
            </a:r>
            <a:r>
              <a:rPr lang="en-US"/>
              <a:t>Fall</a:t>
            </a:r>
            <a:r>
              <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rPr>
              <a:t> 2020</a:t>
            </a:r>
          </a:p>
        </p:txBody>
      </p:sp>
      <p:sp>
        <p:nvSpPr>
          <p:cNvPr id="3" name="Slide Number Placeholder 2">
            <a:extLst>
              <a:ext uri="{FF2B5EF4-FFF2-40B4-BE49-F238E27FC236}">
                <a16:creationId xmlns:a16="http://schemas.microsoft.com/office/drawing/2014/main" id="{648D55B0-6838-48DA-B52A-C7DB0A4C104B}"/>
              </a:ext>
            </a:extLst>
          </p:cNvPr>
          <p:cNvSpPr>
            <a:spLocks noGrp="1"/>
          </p:cNvSpPr>
          <p:nvPr>
            <p:ph type="sldNum" sz="quarter" idx="19"/>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6238B5B-F19C-E947-A0BC-87BD7983F871}" type="slidenum">
              <a:rPr kumimoji="0" lang="en-US" sz="800" b="0" i="0" u="none" strike="noStrike" kern="1200" cap="none" spc="0" normalizeH="0" baseline="0" noProof="0" smtClean="0">
                <a:ln>
                  <a:noFill/>
                </a:ln>
                <a:solidFill>
                  <a:srgbClr val="898989"/>
                </a:solidFill>
                <a:effectLst/>
                <a:uLnTx/>
                <a:uFillTx/>
                <a:latin typeface="Helvetica Regular" pitchFamily="2"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898989"/>
              </a:solidFill>
              <a:effectLst/>
              <a:uLnTx/>
              <a:uFillTx/>
              <a:latin typeface="Helvetica Regular" pitchFamily="2" charset="0"/>
              <a:ea typeface="+mn-ea"/>
              <a:cs typeface="+mn-cs"/>
            </a:endParaRPr>
          </a:p>
        </p:txBody>
      </p:sp>
      <p:sp>
        <p:nvSpPr>
          <p:cNvPr id="4" name="Text Placeholder 3">
            <a:extLst>
              <a:ext uri="{FF2B5EF4-FFF2-40B4-BE49-F238E27FC236}">
                <a16:creationId xmlns:a16="http://schemas.microsoft.com/office/drawing/2014/main" id="{407890AD-4372-40FA-A4D3-1770C474CF83}"/>
              </a:ext>
            </a:extLst>
          </p:cNvPr>
          <p:cNvSpPr>
            <a:spLocks noGrp="1"/>
          </p:cNvSpPr>
          <p:nvPr>
            <p:ph type="body" sz="quarter" idx="20"/>
          </p:nvPr>
        </p:nvSpPr>
        <p:spPr>
          <a:xfrm>
            <a:off x="640080" y="1711036"/>
            <a:ext cx="3840480" cy="1926681"/>
          </a:xfrm>
        </p:spPr>
        <p:txBody>
          <a:bodyPr/>
          <a:lstStyle/>
          <a:p>
            <a:pPr marL="285750" indent="-285750" fontAlgn="base">
              <a:buFont typeface="Arial" panose="020B0604020202020204" pitchFamily="34" charset="0"/>
              <a:buChar char="•"/>
            </a:pPr>
            <a:r>
              <a:rPr lang="en-US">
                <a:latin typeface="Helvetica" pitchFamily="2" charset="0"/>
              </a:rPr>
              <a:t>Make serial monitor available</a:t>
            </a:r>
          </a:p>
          <a:p>
            <a:pPr marL="733806" lvl="1" indent="-285750" fontAlgn="base"/>
            <a:r>
              <a:rPr lang="en-US">
                <a:latin typeface="Helvetica" pitchFamily="2" charset="0"/>
              </a:rPr>
              <a:t>Opens port while identifying COM port and pauses on command</a:t>
            </a:r>
          </a:p>
          <a:p>
            <a:pPr marL="285750" indent="-285750" fontAlgn="base">
              <a:buFont typeface="Arial" panose="020B0604020202020204" pitchFamily="34" charset="0"/>
              <a:buChar char="•"/>
            </a:pPr>
            <a:r>
              <a:rPr lang="en-US">
                <a:latin typeface="Helvetica" pitchFamily="2" charset="0"/>
              </a:rPr>
              <a:t>Compiling WASM modules</a:t>
            </a:r>
          </a:p>
          <a:p>
            <a:pPr marL="285750" indent="-285750" fontAlgn="base">
              <a:buFont typeface="Arial" panose="020B0604020202020204" pitchFamily="34" charset="0"/>
              <a:buChar char="•"/>
            </a:pPr>
            <a:r>
              <a:rPr lang="en-US">
                <a:latin typeface="Helvetica" pitchFamily="2" charset="0"/>
              </a:rPr>
              <a:t>Build WAMR and Mbed together</a:t>
            </a:r>
          </a:p>
          <a:p>
            <a:pPr fontAlgn="base"/>
            <a:endParaRPr lang="en-US" b="0" i="0">
              <a:solidFill>
                <a:srgbClr val="000000"/>
              </a:solidFill>
              <a:effectLst/>
              <a:latin typeface="Arial" panose="020B0604020202020204" pitchFamily="34" charset="0"/>
            </a:endParaRPr>
          </a:p>
          <a:p>
            <a:endParaRPr lang="en-US"/>
          </a:p>
        </p:txBody>
      </p:sp>
      <p:sp>
        <p:nvSpPr>
          <p:cNvPr id="5" name="Text Placeholder 4">
            <a:extLst>
              <a:ext uri="{FF2B5EF4-FFF2-40B4-BE49-F238E27FC236}">
                <a16:creationId xmlns:a16="http://schemas.microsoft.com/office/drawing/2014/main" id="{F2349D99-7A9E-4484-830E-AE7CEFAB463E}"/>
              </a:ext>
            </a:extLst>
          </p:cNvPr>
          <p:cNvSpPr>
            <a:spLocks noGrp="1"/>
          </p:cNvSpPr>
          <p:nvPr>
            <p:ph type="body" sz="quarter" idx="21"/>
          </p:nvPr>
        </p:nvSpPr>
        <p:spPr/>
        <p:txBody>
          <a:bodyPr/>
          <a:lstStyle/>
          <a:p>
            <a:r>
              <a:rPr lang="en-US"/>
              <a:t>Scripts</a:t>
            </a:r>
          </a:p>
        </p:txBody>
      </p:sp>
      <p:sp>
        <p:nvSpPr>
          <p:cNvPr id="7" name="Title 6">
            <a:extLst>
              <a:ext uri="{FF2B5EF4-FFF2-40B4-BE49-F238E27FC236}">
                <a16:creationId xmlns:a16="http://schemas.microsoft.com/office/drawing/2014/main" id="{7407181A-BA41-4CEC-BCAB-4879498290AB}"/>
              </a:ext>
            </a:extLst>
          </p:cNvPr>
          <p:cNvSpPr>
            <a:spLocks noGrp="1"/>
          </p:cNvSpPr>
          <p:nvPr>
            <p:ph type="title"/>
          </p:nvPr>
        </p:nvSpPr>
        <p:spPr/>
        <p:txBody>
          <a:bodyPr/>
          <a:lstStyle/>
          <a:p>
            <a:r>
              <a:rPr lang="en-US"/>
              <a:t>Implementation</a:t>
            </a:r>
          </a:p>
        </p:txBody>
      </p:sp>
    </p:spTree>
    <p:extLst>
      <p:ext uri="{BB962C8B-B14F-4D97-AF65-F5344CB8AC3E}">
        <p14:creationId xmlns:p14="http://schemas.microsoft.com/office/powerpoint/2010/main" val="3125114186"/>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Presentation-02-master</Template>
  <TotalTime>0</TotalTime>
  <Words>807</Words>
  <Application>Microsoft Office PowerPoint</Application>
  <PresentationFormat>On-screen Show (16:9)</PresentationFormat>
  <Paragraphs>158</Paragraphs>
  <Slides>19</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Arial</vt:lpstr>
      <vt:lpstr>Calibri</vt:lpstr>
      <vt:lpstr>Helvetica</vt:lpstr>
      <vt:lpstr>Helvetica Regular</vt:lpstr>
      <vt:lpstr>Open Sans</vt:lpstr>
      <vt:lpstr>presentation-01-dark</vt:lpstr>
      <vt:lpstr>presentation-02</vt:lpstr>
      <vt:lpstr>presentation-02-aerial</vt:lpstr>
      <vt:lpstr>1_presentation-01-dark</vt:lpstr>
      <vt:lpstr>PowerPoint Presentation</vt:lpstr>
      <vt:lpstr>Agenda</vt:lpstr>
      <vt:lpstr>PowerPoint Presentation</vt:lpstr>
      <vt:lpstr>Objective</vt:lpstr>
      <vt:lpstr>Technical Approach</vt:lpstr>
      <vt:lpstr>PowerPoint Presentation</vt:lpstr>
      <vt:lpstr>Implementation</vt:lpstr>
      <vt:lpstr>Implementation</vt:lpstr>
      <vt:lpstr>Implementation</vt:lpstr>
      <vt:lpstr>PowerPoint Presentation</vt:lpstr>
      <vt:lpstr>Results</vt:lpstr>
      <vt:lpstr>Results</vt:lpstr>
      <vt:lpstr>PowerPoint Presentation</vt:lpstr>
      <vt:lpstr>Comparison: WASM3</vt:lpstr>
      <vt:lpstr>Evaluation</vt:lpstr>
      <vt:lpstr>Project Analysis</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arelys navarro</dc:creator>
  <cp:lastModifiedBy>Utsav Munendra</cp:lastModifiedBy>
  <cp:revision>1</cp:revision>
  <dcterms:created xsi:type="dcterms:W3CDTF">2020-12-20T20:26:40Z</dcterms:created>
  <dcterms:modified xsi:type="dcterms:W3CDTF">2020-12-28T19:42:25Z</dcterms:modified>
</cp:coreProperties>
</file>